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notesSlides/notesSlide1.xml" ContentType="application/vnd.openxmlformats-officedocument.presentationml.notesSlide+xml"/>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9" r:id="rId1"/>
  </p:sldMasterIdLst>
  <p:notesMasterIdLst>
    <p:notesMasterId r:id="rId31"/>
  </p:notesMasterIdLst>
  <p:sldIdLst>
    <p:sldId id="256" r:id="rId2"/>
    <p:sldId id="257" r:id="rId3"/>
    <p:sldId id="262" r:id="rId4"/>
    <p:sldId id="258" r:id="rId5"/>
    <p:sldId id="259" r:id="rId6"/>
    <p:sldId id="260" r:id="rId7"/>
    <p:sldId id="261" r:id="rId8"/>
    <p:sldId id="278" r:id="rId9"/>
    <p:sldId id="263" r:id="rId10"/>
    <p:sldId id="264" r:id="rId11"/>
    <p:sldId id="271" r:id="rId12"/>
    <p:sldId id="274" r:id="rId13"/>
    <p:sldId id="275" r:id="rId14"/>
    <p:sldId id="279" r:id="rId15"/>
    <p:sldId id="280" r:id="rId16"/>
    <p:sldId id="265" r:id="rId17"/>
    <p:sldId id="266" r:id="rId18"/>
    <p:sldId id="276" r:id="rId19"/>
    <p:sldId id="269" r:id="rId20"/>
    <p:sldId id="267" r:id="rId21"/>
    <p:sldId id="268" r:id="rId22"/>
    <p:sldId id="273" r:id="rId23"/>
    <p:sldId id="281" r:id="rId24"/>
    <p:sldId id="282" r:id="rId25"/>
    <p:sldId id="283" r:id="rId26"/>
    <p:sldId id="284" r:id="rId27"/>
    <p:sldId id="285" r:id="rId28"/>
    <p:sldId id="270" r:id="rId29"/>
    <p:sldId id="277"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2" autoAdjust="0"/>
    <p:restoredTop sz="94660"/>
  </p:normalViewPr>
  <p:slideViewPr>
    <p:cSldViewPr snapToGrid="0" snapToObjects="1">
      <p:cViewPr varScale="1">
        <p:scale>
          <a:sx n="90" d="100"/>
          <a:sy n="90" d="100"/>
        </p:scale>
        <p:origin x="-1464"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4" Type="http://schemas.openxmlformats.org/officeDocument/2006/relationships/image" Target="../media/image8.wmf"/><Relationship Id="rId5" Type="http://schemas.openxmlformats.org/officeDocument/2006/relationships/image" Target="../media/image9.wmf"/><Relationship Id="rId6" Type="http://schemas.openxmlformats.org/officeDocument/2006/relationships/image" Target="../media/image10.wmf"/><Relationship Id="rId7" Type="http://schemas.openxmlformats.org/officeDocument/2006/relationships/image" Target="../media/image11.wmf"/><Relationship Id="rId8" Type="http://schemas.openxmlformats.org/officeDocument/2006/relationships/image" Target="../media/image12.wmf"/><Relationship Id="rId9" Type="http://schemas.openxmlformats.org/officeDocument/2006/relationships/image" Target="../media/image13.wmf"/><Relationship Id="rId10" Type="http://schemas.openxmlformats.org/officeDocument/2006/relationships/image" Target="../media/image14.wmf"/><Relationship Id="rId1" Type="http://schemas.openxmlformats.org/officeDocument/2006/relationships/image" Target="../media/image5.wmf"/><Relationship Id="rId2"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 Id="rId2"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 Id="rId2"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9.wmf"/><Relationship Id="rId4" Type="http://schemas.openxmlformats.org/officeDocument/2006/relationships/image" Target="../media/image30.wmf"/><Relationship Id="rId5" Type="http://schemas.openxmlformats.org/officeDocument/2006/relationships/image" Target="../media/image31.wmf"/><Relationship Id="rId6" Type="http://schemas.openxmlformats.org/officeDocument/2006/relationships/image" Target="../media/image32.wmf"/><Relationship Id="rId7" Type="http://schemas.openxmlformats.org/officeDocument/2006/relationships/image" Target="../media/image33.wmf"/><Relationship Id="rId8" Type="http://schemas.openxmlformats.org/officeDocument/2006/relationships/image" Target="../media/image34.wmf"/><Relationship Id="rId1" Type="http://schemas.openxmlformats.org/officeDocument/2006/relationships/image" Target="../media/image27.wmf"/><Relationship Id="rId2"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7.wmf"/><Relationship Id="rId4" Type="http://schemas.openxmlformats.org/officeDocument/2006/relationships/image" Target="../media/image38.wmf"/><Relationship Id="rId1" Type="http://schemas.openxmlformats.org/officeDocument/2006/relationships/image" Target="../media/image35.wmf"/><Relationship Id="rId2"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4.wmf"/><Relationship Id="rId2" Type="http://schemas.openxmlformats.org/officeDocument/2006/relationships/image" Target="../media/image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0A228D-56A6-8945-8276-F4DD5DDA5DDC}" type="datetimeFigureOut">
              <a:rPr lang="en-US" smtClean="0"/>
              <a:t>4/17/16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55CAA6-8183-394A-97E9-CA3A6739DDD2}" type="slidenum">
              <a:rPr lang="en-US" smtClean="0"/>
              <a:t>‹#›</a:t>
            </a:fld>
            <a:endParaRPr lang="en-US"/>
          </a:p>
        </p:txBody>
      </p:sp>
    </p:spTree>
    <p:extLst>
      <p:ext uri="{BB962C8B-B14F-4D97-AF65-F5344CB8AC3E}">
        <p14:creationId xmlns:p14="http://schemas.microsoft.com/office/powerpoint/2010/main" val="42861582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55CAA6-8183-394A-97E9-CA3A6739DDD2}" type="slidenum">
              <a:rPr lang="en-US" smtClean="0"/>
              <a:t>19</a:t>
            </a:fld>
            <a:endParaRPr lang="en-US"/>
          </a:p>
        </p:txBody>
      </p:sp>
    </p:spTree>
    <p:extLst>
      <p:ext uri="{BB962C8B-B14F-4D97-AF65-F5344CB8AC3E}">
        <p14:creationId xmlns:p14="http://schemas.microsoft.com/office/powerpoint/2010/main" val="1195863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x-none"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65E3D2D4-A596-8246-93AC-87F9BEFBC3D8}" type="datetimeFigureOut">
              <a:rPr lang="en-US" smtClean="0"/>
              <a:t>4/17/16</a:t>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x-none" smtClean="0"/>
              <a:t>Click to edit Master title style</a:t>
            </a:r>
            <a:endParaRPr/>
          </a:p>
        </p:txBody>
      </p:sp>
      <p:sp>
        <p:nvSpPr>
          <p:cNvPr id="5" name="Date Placeholder 4"/>
          <p:cNvSpPr>
            <a:spLocks noGrp="1"/>
          </p:cNvSpPr>
          <p:nvPr>
            <p:ph type="dt" sz="half" idx="10"/>
          </p:nvPr>
        </p:nvSpPr>
        <p:spPr/>
        <p:txBody>
          <a:bodyPr/>
          <a:lstStyle/>
          <a:p>
            <a:fld id="{65E3D2D4-A596-8246-93AC-87F9BEFBC3D8}" type="datetimeFigureOut">
              <a:rPr lang="en-US" smtClean="0"/>
              <a:t>4/17/16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B99C4E-CA16-9046-9DB5-F3E0922AF2E4}" type="slidenum">
              <a:rPr lang="en-US" smtClean="0"/>
              <a:t>‹#›</a:t>
            </a:fld>
            <a:endParaRPr lang="en-US"/>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x-none" smtClean="0"/>
              <a:t>Click to edit Master title style</a:t>
            </a:r>
            <a:endParaRPr/>
          </a:p>
        </p:txBody>
      </p:sp>
      <p:sp>
        <p:nvSpPr>
          <p:cNvPr id="3" name="Date Placeholder 2"/>
          <p:cNvSpPr>
            <a:spLocks noGrp="1"/>
          </p:cNvSpPr>
          <p:nvPr>
            <p:ph type="dt" sz="half" idx="10"/>
          </p:nvPr>
        </p:nvSpPr>
        <p:spPr/>
        <p:txBody>
          <a:bodyPr/>
          <a:lstStyle/>
          <a:p>
            <a:fld id="{65E3D2D4-A596-8246-93AC-87F9BEFBC3D8}" type="datetimeFigureOut">
              <a:rPr lang="en-US" smtClean="0"/>
              <a:t>4/17/16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B99C4E-CA16-9046-9DB5-F3E0922AF2E4}"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65E3D2D4-A596-8246-93AC-87F9BEFBC3D8}" type="datetimeFigureOut">
              <a:rPr lang="en-US" smtClean="0"/>
              <a:t>4/17/16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B99C4E-CA16-9046-9DB5-F3E0922AF2E4}"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x-none" smtClean="0"/>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65E3D2D4-A596-8246-93AC-87F9BEFBC3D8}" type="datetimeFigureOut">
              <a:rPr lang="en-US" smtClean="0"/>
              <a:t>4/17/16</a:t>
            </a:fld>
            <a:endParaRPr lang="en-US"/>
          </a:p>
        </p:txBody>
      </p:sp>
      <p:sp>
        <p:nvSpPr>
          <p:cNvPr id="6" name="Footer Placeholder 5"/>
          <p:cNvSpPr>
            <a:spLocks noGrp="1"/>
          </p:cNvSpPr>
          <p:nvPr>
            <p:ph type="ftr" sz="quarter" idx="11"/>
          </p:nvPr>
        </p:nvSpPr>
        <p:spPr>
          <a:xfrm>
            <a:off x="3859305" y="6423585"/>
            <a:ext cx="3316941" cy="365125"/>
          </a:xfrm>
        </p:spPr>
        <p:txBody>
          <a:bodyPr/>
          <a:lstStyle/>
          <a:p>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x-none"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x-none" smtClean="0"/>
              <a:t>Drag picture to placeholder or click icon to add</a:t>
            </a:r>
            <a:endParaRPr/>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65E3D2D4-A596-8246-93AC-87F9BEFBC3D8}" type="datetimeFigureOut">
              <a:rPr lang="en-US" smtClean="0"/>
              <a:t>4/17/16</a:t>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02B99C4E-CA16-9046-9DB5-F3E0922AF2E4}" type="slidenum">
              <a:rPr lang="en-US" smtClean="0"/>
              <a:t>‹#›</a:t>
            </a:fld>
            <a:endParaRPr lang="en-US"/>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x-none"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x-none" smtClean="0"/>
              <a:t>Drag picture to placeholder or click icon to add</a:t>
            </a:r>
            <a:endParaRPr/>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65E3D2D4-A596-8246-93AC-87F9BEFBC3D8}" type="datetimeFigureOut">
              <a:rPr lang="en-US" smtClean="0"/>
              <a:t>4/17/16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B99C4E-CA16-9046-9DB5-F3E0922AF2E4}" type="slidenum">
              <a:rPr lang="en-US" smtClean="0"/>
              <a:t>‹#›</a:t>
            </a:fld>
            <a:endParaRPr lang="en-US"/>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x-none"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fld id="{65E3D2D4-A596-8246-93AC-87F9BEFBC3D8}" type="datetimeFigureOut">
              <a:rPr lang="en-US" smtClean="0"/>
              <a:t>4/17/16</a:t>
            </a:fld>
            <a:endParaRPr lang="en-US"/>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p:txBody>
          <a:bodyPr/>
          <a:lstStyle/>
          <a:p>
            <a:fld id="{02B99C4E-CA16-9046-9DB5-F3E0922AF2E4}" type="slidenum">
              <a:rPr lang="en-US" smtClean="0"/>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x-none" smtClean="0"/>
              <a:t>Drag picture to placeholder or click icon to add</a:t>
            </a:r>
            <a:endParaRPr/>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x-none" smtClean="0"/>
              <a:t>Drag picture to placeholder or click icon to add</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x-none"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fld id="{65E3D2D4-A596-8246-93AC-87F9BEFBC3D8}" type="datetimeFigureOut">
              <a:rPr lang="en-US" smtClean="0"/>
              <a:t>4/17/16</a:t>
            </a:fld>
            <a:endParaRPr lang="en-US"/>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p:txBody>
          <a:bodyPr/>
          <a:lstStyle/>
          <a:p>
            <a:fld id="{02B99C4E-CA16-9046-9DB5-F3E0922AF2E4}" type="slidenum">
              <a:rPr lang="en-US" smtClean="0"/>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x-none" smtClean="0"/>
              <a:t>Drag picture to placeholder or click icon to add</a:t>
            </a:r>
            <a:endParaRPr/>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x-none" smtClean="0"/>
              <a:t>Drag picture to placeholder or click icon to add</a:t>
            </a:r>
            <a:endParaRPr/>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x-none"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x-none"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x-none" smtClean="0"/>
              <a:t>Drag picture to placeholder or click icon to add</a:t>
            </a:r>
            <a:endParaRPr/>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65E3D2D4-A596-8246-93AC-87F9BEFBC3D8}" type="datetimeFigureOut">
              <a:rPr lang="en-US" smtClean="0"/>
              <a:t>4/17/16</a:t>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02B99C4E-CA16-9046-9DB5-F3E0922AF2E4}" type="slidenum">
              <a:rPr lang="en-US" smtClean="0"/>
              <a:t>‹#›</a:t>
            </a:fld>
            <a:endParaRPr lang="en-US"/>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x-none" smtClean="0"/>
              <a:t>Drag picture to placeholder or click icon to add</a:t>
            </a:r>
            <a:endParaRPr/>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x-none" smtClean="0"/>
              <a:t>Drag picture to placeholder or click icon to add</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x-none"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Date Placeholder 3"/>
          <p:cNvSpPr>
            <a:spLocks noGrp="1"/>
          </p:cNvSpPr>
          <p:nvPr>
            <p:ph type="dt" sz="half" idx="10"/>
          </p:nvPr>
        </p:nvSpPr>
        <p:spPr/>
        <p:txBody>
          <a:bodyPr/>
          <a:lstStyle/>
          <a:p>
            <a:fld id="{65E3D2D4-A596-8246-93AC-87F9BEFBC3D8}" type="datetimeFigureOut">
              <a:rPr lang="en-US" smtClean="0"/>
              <a:t>4/17/16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B99C4E-CA16-9046-9DB5-F3E0922AF2E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x-none"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Date Placeholder 3"/>
          <p:cNvSpPr>
            <a:spLocks noGrp="1"/>
          </p:cNvSpPr>
          <p:nvPr>
            <p:ph type="dt" sz="half" idx="10"/>
          </p:nvPr>
        </p:nvSpPr>
        <p:spPr/>
        <p:txBody>
          <a:bodyPr/>
          <a:lstStyle/>
          <a:p>
            <a:fld id="{65E3D2D4-A596-8246-93AC-87F9BEFBC3D8}" type="datetimeFigureOut">
              <a:rPr lang="en-US" smtClean="0"/>
              <a:t>4/17/16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B99C4E-CA16-9046-9DB5-F3E0922AF2E4}" type="slidenum">
              <a:rPr lang="en-US" smtClean="0"/>
              <a:t>‹#›</a:t>
            </a:fld>
            <a:endParaRPr lang="en-U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x-none"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Date Placeholder 3"/>
          <p:cNvSpPr>
            <a:spLocks noGrp="1"/>
          </p:cNvSpPr>
          <p:nvPr>
            <p:ph type="dt" sz="half" idx="10"/>
          </p:nvPr>
        </p:nvSpPr>
        <p:spPr/>
        <p:txBody>
          <a:bodyPr/>
          <a:lstStyle/>
          <a:p>
            <a:fld id="{65E3D2D4-A596-8246-93AC-87F9BEFBC3D8}" type="datetimeFigureOut">
              <a:rPr lang="en-US" smtClean="0"/>
              <a:t>4/17/16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B99C4E-CA16-9046-9DB5-F3E0922AF2E4}" type="slidenum">
              <a:rPr lang="en-US" smtClean="0"/>
              <a:t>‹#›</a:t>
            </a:fld>
            <a:endParaRPr lang="en-US"/>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x-none"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Date Placeholder 3"/>
          <p:cNvSpPr>
            <a:spLocks noGrp="1"/>
          </p:cNvSpPr>
          <p:nvPr>
            <p:ph type="dt" sz="half" idx="10"/>
          </p:nvPr>
        </p:nvSpPr>
        <p:spPr/>
        <p:txBody>
          <a:bodyPr/>
          <a:lstStyle/>
          <a:p>
            <a:fld id="{65E3D2D4-A596-8246-93AC-87F9BEFBC3D8}" type="datetimeFigureOut">
              <a:rPr lang="en-US" smtClean="0"/>
              <a:t>4/17/16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B99C4E-CA16-9046-9DB5-F3E0922AF2E4}" type="slidenum">
              <a:rPr lang="en-US" smtClean="0"/>
              <a:t>‹#›</a:t>
            </a:fld>
            <a:endParaRPr lang="en-U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x-none"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x-none"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65E3D2D4-A596-8246-93AC-87F9BEFBC3D8}" type="datetimeFigureOut">
              <a:rPr lang="en-US" smtClean="0"/>
              <a:t>4/17/16</a:t>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x-none" smtClean="0"/>
              <a:t>Drag picture to placeholder or click icon to add</a:t>
            </a:r>
            <a:endParaRPr/>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x-none" smtClean="0"/>
              <a:t>Drag picture to placeholder or click icon to add</a:t>
            </a:r>
            <a:endParaRPr/>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x-none"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x-none"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fld id="{65E3D2D4-A596-8246-93AC-87F9BEFBC3D8}" type="datetimeFigureOut">
              <a:rPr lang="en-US" smtClean="0"/>
              <a:t>4/17/16</a:t>
            </a:fld>
            <a:endParaRPr lang="en-US"/>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a:xfrm>
            <a:off x="8305800" y="6248774"/>
            <a:ext cx="554038" cy="365125"/>
          </a:xfrm>
        </p:spPr>
        <p:txBody>
          <a:bodyPr/>
          <a:lstStyle/>
          <a:p>
            <a:fld id="{02B99C4E-CA16-9046-9DB5-F3E0922AF2E4}" type="slidenum">
              <a:rPr lang="en-US" smtClean="0"/>
              <a:t>‹#›</a:t>
            </a:fld>
            <a:endParaRPr lang="en-US"/>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x-none"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5" name="Date Placeholder 4"/>
          <p:cNvSpPr>
            <a:spLocks noGrp="1"/>
          </p:cNvSpPr>
          <p:nvPr>
            <p:ph type="dt" sz="half" idx="10"/>
          </p:nvPr>
        </p:nvSpPr>
        <p:spPr/>
        <p:txBody>
          <a:bodyPr/>
          <a:lstStyle/>
          <a:p>
            <a:fld id="{65E3D2D4-A596-8246-93AC-87F9BEFBC3D8}" type="datetimeFigureOut">
              <a:rPr lang="en-US" smtClean="0"/>
              <a:t>4/17/16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B99C4E-CA16-9046-9DB5-F3E0922AF2E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x-none"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7" name="Date Placeholder 6"/>
          <p:cNvSpPr>
            <a:spLocks noGrp="1"/>
          </p:cNvSpPr>
          <p:nvPr>
            <p:ph type="dt" sz="half" idx="10"/>
          </p:nvPr>
        </p:nvSpPr>
        <p:spPr/>
        <p:txBody>
          <a:bodyPr/>
          <a:lstStyle/>
          <a:p>
            <a:fld id="{65E3D2D4-A596-8246-93AC-87F9BEFBC3D8}" type="datetimeFigureOut">
              <a:rPr lang="en-US" smtClean="0"/>
              <a:t>4/17/16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B99C4E-CA16-9046-9DB5-F3E0922AF2E4}" type="slidenum">
              <a:rPr lang="en-US" smtClean="0"/>
              <a:t>‹#›</a:t>
            </a:fld>
            <a:endParaRPr lang="en-US"/>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x-none"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5" name="Date Placeholder 4"/>
          <p:cNvSpPr>
            <a:spLocks noGrp="1"/>
          </p:cNvSpPr>
          <p:nvPr>
            <p:ph type="dt" sz="half" idx="10"/>
          </p:nvPr>
        </p:nvSpPr>
        <p:spPr/>
        <p:txBody>
          <a:bodyPr/>
          <a:lstStyle/>
          <a:p>
            <a:fld id="{65E3D2D4-A596-8246-93AC-87F9BEFBC3D8}" type="datetimeFigureOut">
              <a:rPr lang="en-US" smtClean="0"/>
              <a:t>4/17/16</a:t>
            </a:fld>
            <a:endParaRPr lang="en-US"/>
          </a:p>
        </p:txBody>
      </p:sp>
      <p:sp>
        <p:nvSpPr>
          <p:cNvPr id="6" name="Footer Placeholder 5"/>
          <p:cNvSpPr>
            <a:spLocks noGrp="1"/>
          </p:cNvSpPr>
          <p:nvPr>
            <p:ph type="ftr" sz="quarter" idx="11"/>
          </p:nvPr>
        </p:nvSpPr>
        <p:spPr/>
        <p:txBody>
          <a:bodyPr/>
          <a:lstStyle/>
          <a:p>
            <a:endParaRPr lang="en-US"/>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02B99C4E-CA16-9046-9DB5-F3E0922AF2E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x-none"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5" name="Date Placeholder 4"/>
          <p:cNvSpPr>
            <a:spLocks noGrp="1"/>
          </p:cNvSpPr>
          <p:nvPr>
            <p:ph type="dt" sz="half" idx="10"/>
          </p:nvPr>
        </p:nvSpPr>
        <p:spPr/>
        <p:txBody>
          <a:bodyPr/>
          <a:lstStyle/>
          <a:p>
            <a:fld id="{65E3D2D4-A596-8246-93AC-87F9BEFBC3D8}" type="datetimeFigureOut">
              <a:rPr lang="en-US" smtClean="0"/>
              <a:t>4/17/16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B99C4E-CA16-9046-9DB5-F3E0922AF2E4}" type="slidenum">
              <a:rPr lang="en-US" smtClean="0"/>
              <a:t>‹#›</a:t>
            </a:fld>
            <a:endParaRPr lang="en-US"/>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x-none"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fld id="{65E3D2D4-A596-8246-93AC-87F9BEFBC3D8}" type="datetimeFigureOut">
              <a:rPr lang="en-US" smtClean="0"/>
              <a:t>4/17/16</a:t>
            </a:fld>
            <a:endParaRPr lang="en-US"/>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02B99C4E-CA16-9046-9DB5-F3E0922AF2E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 id="2147484012" r:id="rId13"/>
    <p:sldLayoutId id="2147484013" r:id="rId14"/>
    <p:sldLayoutId id="2147484014" r:id="rId15"/>
    <p:sldLayoutId id="2147484015" r:id="rId16"/>
    <p:sldLayoutId id="2147484016" r:id="rId17"/>
    <p:sldLayoutId id="2147484017" r:id="rId18"/>
    <p:sldLayoutId id="2147484018" r:id="rId19"/>
    <p:sldLayoutId id="2147484019" r:id="rId20"/>
  </p:sldLayoutIdLst>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21.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22.wmf"/><Relationship Id="rId5" Type="http://schemas.openxmlformats.org/officeDocument/2006/relationships/oleObject" Target="../embeddings/oleObject15.bin"/><Relationship Id="rId6" Type="http://schemas.openxmlformats.org/officeDocument/2006/relationships/image" Target="../media/image23.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 Id="rId3"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26.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1" Type="http://schemas.openxmlformats.org/officeDocument/2006/relationships/oleObject" Target="../embeddings/oleObject21.bin"/><Relationship Id="rId12" Type="http://schemas.openxmlformats.org/officeDocument/2006/relationships/image" Target="../media/image31.wmf"/><Relationship Id="rId13" Type="http://schemas.openxmlformats.org/officeDocument/2006/relationships/oleObject" Target="../embeddings/oleObject22.bin"/><Relationship Id="rId14" Type="http://schemas.openxmlformats.org/officeDocument/2006/relationships/image" Target="../media/image32.wmf"/><Relationship Id="rId15" Type="http://schemas.openxmlformats.org/officeDocument/2006/relationships/oleObject" Target="../embeddings/oleObject23.bin"/><Relationship Id="rId16" Type="http://schemas.openxmlformats.org/officeDocument/2006/relationships/image" Target="../media/image33.wmf"/><Relationship Id="rId17" Type="http://schemas.openxmlformats.org/officeDocument/2006/relationships/oleObject" Target="../embeddings/oleObject24.bin"/><Relationship Id="rId18" Type="http://schemas.openxmlformats.org/officeDocument/2006/relationships/image" Target="../media/image34.wmf"/><Relationship Id="rId1" Type="http://schemas.openxmlformats.org/officeDocument/2006/relationships/vmlDrawing" Target="../drawings/vmlDrawing6.vml"/><Relationship Id="rId2" Type="http://schemas.openxmlformats.org/officeDocument/2006/relationships/slideLayout" Target="../slideLayouts/slideLayout2.xml"/><Relationship Id="rId3" Type="http://schemas.openxmlformats.org/officeDocument/2006/relationships/oleObject" Target="../embeddings/oleObject17.bin"/><Relationship Id="rId4" Type="http://schemas.openxmlformats.org/officeDocument/2006/relationships/image" Target="../media/image27.wmf"/><Relationship Id="rId5" Type="http://schemas.openxmlformats.org/officeDocument/2006/relationships/oleObject" Target="../embeddings/oleObject18.bin"/><Relationship Id="rId6" Type="http://schemas.openxmlformats.org/officeDocument/2006/relationships/image" Target="../media/image28.wmf"/><Relationship Id="rId7" Type="http://schemas.openxmlformats.org/officeDocument/2006/relationships/oleObject" Target="../embeddings/oleObject19.bin"/><Relationship Id="rId8" Type="http://schemas.openxmlformats.org/officeDocument/2006/relationships/image" Target="../media/image29.wmf"/><Relationship Id="rId9" Type="http://schemas.openxmlformats.org/officeDocument/2006/relationships/oleObject" Target="../embeddings/oleObject20.bin"/><Relationship Id="rId10" Type="http://schemas.openxmlformats.org/officeDocument/2006/relationships/image" Target="../media/image30.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5.bin"/><Relationship Id="rId4" Type="http://schemas.openxmlformats.org/officeDocument/2006/relationships/image" Target="../media/image35.wmf"/><Relationship Id="rId5" Type="http://schemas.openxmlformats.org/officeDocument/2006/relationships/oleObject" Target="../embeddings/oleObject26.bin"/><Relationship Id="rId6" Type="http://schemas.openxmlformats.org/officeDocument/2006/relationships/image" Target="../media/image36.wmf"/><Relationship Id="rId7" Type="http://schemas.openxmlformats.org/officeDocument/2006/relationships/oleObject" Target="../embeddings/oleObject27.bin"/><Relationship Id="rId8" Type="http://schemas.openxmlformats.org/officeDocument/2006/relationships/image" Target="../media/image37.wmf"/><Relationship Id="rId9" Type="http://schemas.openxmlformats.org/officeDocument/2006/relationships/oleObject" Target="../embeddings/oleObject28.bin"/><Relationship Id="rId10" Type="http://schemas.openxmlformats.org/officeDocument/2006/relationships/image" Target="../media/image38.w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9.bin"/><Relationship Id="rId4" Type="http://schemas.openxmlformats.org/officeDocument/2006/relationships/image" Target="../media/image42.wmf"/><Relationship Id="rId5" Type="http://schemas.openxmlformats.org/officeDocument/2006/relationships/image" Target="../media/image43.png"/><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0.bin"/><Relationship Id="rId4" Type="http://schemas.openxmlformats.org/officeDocument/2006/relationships/image" Target="../media/image44.wmf"/><Relationship Id="rId5" Type="http://schemas.openxmlformats.org/officeDocument/2006/relationships/oleObject" Target="../embeddings/oleObject31.bin"/><Relationship Id="rId6" Type="http://schemas.openxmlformats.org/officeDocument/2006/relationships/image" Target="../media/image45.wmf"/><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flavulous.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9" Type="http://schemas.openxmlformats.org/officeDocument/2006/relationships/image" Target="../media/image7.wmf"/><Relationship Id="rId20" Type="http://schemas.openxmlformats.org/officeDocument/2006/relationships/oleObject" Target="../embeddings/oleObject9.bin"/><Relationship Id="rId21" Type="http://schemas.openxmlformats.org/officeDocument/2006/relationships/image" Target="../media/image13.wmf"/><Relationship Id="rId22" Type="http://schemas.openxmlformats.org/officeDocument/2006/relationships/oleObject" Target="../embeddings/oleObject10.bin"/><Relationship Id="rId23" Type="http://schemas.openxmlformats.org/officeDocument/2006/relationships/image" Target="../media/image14.wmf"/><Relationship Id="rId10" Type="http://schemas.openxmlformats.org/officeDocument/2006/relationships/oleObject" Target="../embeddings/oleObject4.bin"/><Relationship Id="rId11" Type="http://schemas.openxmlformats.org/officeDocument/2006/relationships/image" Target="../media/image8.wmf"/><Relationship Id="rId12" Type="http://schemas.openxmlformats.org/officeDocument/2006/relationships/oleObject" Target="../embeddings/oleObject5.bin"/><Relationship Id="rId13" Type="http://schemas.openxmlformats.org/officeDocument/2006/relationships/image" Target="../media/image9.wmf"/><Relationship Id="rId14" Type="http://schemas.openxmlformats.org/officeDocument/2006/relationships/oleObject" Target="../embeddings/oleObject6.bin"/><Relationship Id="rId15" Type="http://schemas.openxmlformats.org/officeDocument/2006/relationships/image" Target="../media/image10.wmf"/><Relationship Id="rId16" Type="http://schemas.openxmlformats.org/officeDocument/2006/relationships/oleObject" Target="../embeddings/oleObject7.bin"/><Relationship Id="rId17" Type="http://schemas.openxmlformats.org/officeDocument/2006/relationships/image" Target="../media/image11.wmf"/><Relationship Id="rId18" Type="http://schemas.openxmlformats.org/officeDocument/2006/relationships/oleObject" Target="../embeddings/oleObject8.bin"/><Relationship Id="rId19" Type="http://schemas.openxmlformats.org/officeDocument/2006/relationships/image" Target="../media/image12.w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image" Target="../media/image15.png"/><Relationship Id="rId4" Type="http://schemas.openxmlformats.org/officeDocument/2006/relationships/oleObject" Target="../embeddings/oleObject1.bin"/><Relationship Id="rId5" Type="http://schemas.openxmlformats.org/officeDocument/2006/relationships/image" Target="../media/image5.wmf"/><Relationship Id="rId6" Type="http://schemas.openxmlformats.org/officeDocument/2006/relationships/oleObject" Target="../embeddings/oleObject2.bin"/><Relationship Id="rId7" Type="http://schemas.openxmlformats.org/officeDocument/2006/relationships/image" Target="../media/image6.wmf"/><Relationship Id="rId8"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16.wmf"/><Relationship Id="rId5" Type="http://schemas.openxmlformats.org/officeDocument/2006/relationships/oleObject" Target="../embeddings/oleObject12.bin"/><Relationship Id="rId6" Type="http://schemas.openxmlformats.org/officeDocument/2006/relationships/image" Target="../media/image17.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Arcball</a:t>
            </a:r>
            <a:r>
              <a:rPr lang="en-US" dirty="0" smtClean="0"/>
              <a:t> Technique</a:t>
            </a:r>
            <a:endParaRPr lang="en-US" dirty="0"/>
          </a:p>
        </p:txBody>
      </p:sp>
      <p:sp>
        <p:nvSpPr>
          <p:cNvPr id="3" name="Subtitle 2"/>
          <p:cNvSpPr>
            <a:spLocks noGrp="1"/>
          </p:cNvSpPr>
          <p:nvPr>
            <p:ph type="subTitle" idx="1"/>
          </p:nvPr>
        </p:nvSpPr>
        <p:spPr/>
        <p:txBody>
          <a:bodyPr/>
          <a:lstStyle/>
          <a:p>
            <a:r>
              <a:rPr lang="en-US" dirty="0" smtClean="0"/>
              <a:t>Flavia R. Cavalcanti</a:t>
            </a:r>
          </a:p>
          <a:p>
            <a:r>
              <a:rPr lang="en-US" dirty="0" smtClean="0"/>
              <a:t>Com S 437</a:t>
            </a:r>
            <a:endParaRPr lang="en-US" dirty="0"/>
          </a:p>
        </p:txBody>
      </p:sp>
    </p:spTree>
    <p:extLst>
      <p:ext uri="{BB962C8B-B14F-4D97-AF65-F5344CB8AC3E}">
        <p14:creationId xmlns:p14="http://schemas.microsoft.com/office/powerpoint/2010/main" val="283957199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Gimbal Lock </a:t>
            </a:r>
            <a:r>
              <a:rPr lang="en-US" dirty="0"/>
              <a:t>S</a:t>
            </a:r>
            <a:r>
              <a:rPr lang="en-US" dirty="0" smtClean="0"/>
              <a:t>ucks </a:t>
            </a:r>
            <a:r>
              <a:rPr lang="en-US" dirty="0"/>
              <a:t>W</a:t>
            </a:r>
            <a:r>
              <a:rPr lang="en-US" dirty="0" smtClean="0"/>
              <a:t>hen </a:t>
            </a:r>
            <a:r>
              <a:rPr lang="en-US" dirty="0"/>
              <a:t>Y</a:t>
            </a:r>
            <a:r>
              <a:rPr lang="en-US" dirty="0" smtClean="0"/>
              <a:t>ou’re in </a:t>
            </a:r>
            <a:r>
              <a:rPr lang="en-US" dirty="0" smtClean="0"/>
              <a:t>Space </a:t>
            </a:r>
            <a:r>
              <a:rPr lang="en-US" baseline="30000" dirty="0" smtClean="0"/>
              <a:t>[5]</a:t>
            </a:r>
            <a:endParaRPr lang="en-US" baseline="30000" dirty="0"/>
          </a:p>
        </p:txBody>
      </p:sp>
      <p:sp>
        <p:nvSpPr>
          <p:cNvPr id="3" name="Content Placeholder 2"/>
          <p:cNvSpPr>
            <a:spLocks noGrp="1"/>
          </p:cNvSpPr>
          <p:nvPr>
            <p:ph idx="1"/>
          </p:nvPr>
        </p:nvSpPr>
        <p:spPr>
          <a:xfrm>
            <a:off x="498474" y="1854200"/>
            <a:ext cx="7556313" cy="4144963"/>
          </a:xfrm>
        </p:spPr>
        <p:txBody>
          <a:bodyPr/>
          <a:lstStyle/>
          <a:p>
            <a:r>
              <a:rPr lang="en-US" dirty="0" smtClean="0"/>
              <a:t>Problems with Apollo 13</a:t>
            </a:r>
          </a:p>
          <a:p>
            <a:r>
              <a:rPr lang="en-US" dirty="0"/>
              <a:t>Apollo used an </a:t>
            </a:r>
            <a:r>
              <a:rPr lang="en-US" b="1" dirty="0"/>
              <a:t>I</a:t>
            </a:r>
            <a:r>
              <a:rPr lang="en-US" dirty="0"/>
              <a:t>nertial </a:t>
            </a:r>
            <a:r>
              <a:rPr lang="en-US" b="1" dirty="0"/>
              <a:t>M</a:t>
            </a:r>
            <a:r>
              <a:rPr lang="en-US" dirty="0"/>
              <a:t>echanism </a:t>
            </a:r>
            <a:r>
              <a:rPr lang="en-US" b="1" dirty="0"/>
              <a:t>U</a:t>
            </a:r>
            <a:r>
              <a:rPr lang="en-US" dirty="0"/>
              <a:t>nit for navigation, same as airliners do today. </a:t>
            </a:r>
            <a:endParaRPr lang="en-US" dirty="0" smtClean="0"/>
          </a:p>
          <a:p>
            <a:pPr marL="228600" lvl="1">
              <a:spcBef>
                <a:spcPts val="2000"/>
              </a:spcBef>
              <a:buClr>
                <a:schemeClr val="accent1"/>
              </a:buClr>
            </a:pPr>
            <a:r>
              <a:rPr lang="en-US" sz="2100" dirty="0" smtClean="0"/>
              <a:t>Given a starting point, such a system can record where you are in relation to that point at any time. Each gyroscopes will have a "null point“, where the gyro lines up perfectly with its gimbals. If all three enter this state at once, the platform instantly loses it knowledge of where it is. It goes into "gimbal lock". </a:t>
            </a:r>
          </a:p>
          <a:p>
            <a:endParaRPr lang="en-US" dirty="0" smtClean="0"/>
          </a:p>
          <a:p>
            <a:endParaRPr lang="en-US" dirty="0" smtClean="0"/>
          </a:p>
          <a:p>
            <a:endParaRPr lang="en-US" dirty="0"/>
          </a:p>
        </p:txBody>
      </p:sp>
      <p:pic>
        <p:nvPicPr>
          <p:cNvPr id="9" name="Picture 8"/>
          <p:cNvPicPr>
            <a:picLocks noChangeAspect="1"/>
          </p:cNvPicPr>
          <p:nvPr/>
        </p:nvPicPr>
        <p:blipFill>
          <a:blip r:embed="rId2"/>
          <a:stretch>
            <a:fillRect/>
          </a:stretch>
        </p:blipFill>
        <p:spPr>
          <a:xfrm>
            <a:off x="6264187" y="5079999"/>
            <a:ext cx="1790600" cy="1484313"/>
          </a:xfrm>
          <a:prstGeom prst="rect">
            <a:avLst/>
          </a:prstGeom>
        </p:spPr>
      </p:pic>
    </p:spTree>
    <p:extLst>
      <p:ext uri="{BB962C8B-B14F-4D97-AF65-F5344CB8AC3E}">
        <p14:creationId xmlns:p14="http://schemas.microsoft.com/office/powerpoint/2010/main" val="372096710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Gimbal Lock In </a:t>
            </a:r>
            <a:r>
              <a:rPr lang="en-US" dirty="0" smtClean="0"/>
              <a:t>CG </a:t>
            </a:r>
            <a:r>
              <a:rPr lang="en-US" baseline="30000" dirty="0" smtClean="0"/>
              <a:t>[4]</a:t>
            </a:r>
            <a:endParaRPr lang="en-US" baseline="30000" dirty="0"/>
          </a:p>
        </p:txBody>
      </p:sp>
      <p:sp>
        <p:nvSpPr>
          <p:cNvPr id="3" name="Content Placeholder 2"/>
          <p:cNvSpPr>
            <a:spLocks noGrp="1"/>
          </p:cNvSpPr>
          <p:nvPr>
            <p:ph idx="1"/>
          </p:nvPr>
        </p:nvSpPr>
        <p:spPr>
          <a:xfrm>
            <a:off x="498474" y="1981200"/>
            <a:ext cx="7556313" cy="1588911"/>
          </a:xfrm>
        </p:spPr>
        <p:txBody>
          <a:bodyPr>
            <a:normAutofit/>
          </a:bodyPr>
          <a:lstStyle/>
          <a:p>
            <a:r>
              <a:rPr lang="en-US" dirty="0" smtClean="0"/>
              <a:t>Bad Analogy – problem only occurs with Euler angles</a:t>
            </a:r>
          </a:p>
          <a:p>
            <a:pPr lvl="1">
              <a:lnSpc>
                <a:spcPct val="80000"/>
              </a:lnSpc>
            </a:pPr>
            <a:r>
              <a:rPr lang="en-US" dirty="0" smtClean="0"/>
              <a:t>Blender and Maya use three </a:t>
            </a:r>
            <a:r>
              <a:rPr lang="en-US" dirty="0"/>
              <a:t>numbers, </a:t>
            </a:r>
            <a:r>
              <a:rPr lang="en-US" i="1" dirty="0"/>
              <a:t>R</a:t>
            </a:r>
            <a:r>
              <a:rPr lang="en-US" baseline="-25000" dirty="0"/>
              <a:t>x</a:t>
            </a:r>
            <a:r>
              <a:rPr lang="en-US" dirty="0"/>
              <a:t>, </a:t>
            </a:r>
            <a:r>
              <a:rPr lang="en-US" i="1" dirty="0" err="1"/>
              <a:t>R</a:t>
            </a:r>
            <a:r>
              <a:rPr lang="en-US" baseline="-25000" dirty="0" err="1"/>
              <a:t>y</a:t>
            </a:r>
            <a:r>
              <a:rPr lang="en-US" dirty="0"/>
              <a:t>, </a:t>
            </a:r>
            <a:r>
              <a:rPr lang="en-US" i="1" dirty="0" err="1"/>
              <a:t>R</a:t>
            </a:r>
            <a:r>
              <a:rPr lang="en-US" baseline="-25000" dirty="0" err="1"/>
              <a:t>z</a:t>
            </a:r>
            <a:r>
              <a:rPr lang="en-US" baseline="-25000" dirty="0"/>
              <a:t>, </a:t>
            </a:r>
            <a:r>
              <a:rPr lang="en-US" dirty="0"/>
              <a:t>instead of a 4 dimensional array (quaternion) to store a rotation.</a:t>
            </a:r>
            <a:endParaRPr lang="en-US" baseline="-25000" dirty="0"/>
          </a:p>
          <a:p>
            <a:pPr lvl="1">
              <a:lnSpc>
                <a:spcPct val="80000"/>
              </a:lnSpc>
            </a:pPr>
            <a:r>
              <a:rPr lang="en-US" dirty="0"/>
              <a:t>A general rotation</a:t>
            </a:r>
            <a:r>
              <a:rPr lang="en-US" baseline="-25000" dirty="0"/>
              <a:t> </a:t>
            </a:r>
            <a:r>
              <a:rPr lang="en-US" i="1" dirty="0"/>
              <a:t>R</a:t>
            </a:r>
            <a:r>
              <a:rPr lang="en-US" dirty="0"/>
              <a:t> is then calculated, by multiplying these three matrices (or, some say, applying three “rolls”):</a:t>
            </a:r>
          </a:p>
          <a:p>
            <a:endParaRPr lang="en-US" dirty="0" smtClean="0"/>
          </a:p>
          <a:p>
            <a:endParaRPr lang="en-US" dirty="0"/>
          </a:p>
        </p:txBody>
      </p:sp>
      <p:graphicFrame>
        <p:nvGraphicFramePr>
          <p:cNvPr id="9" name="Object 6"/>
          <p:cNvGraphicFramePr>
            <a:graphicFrameLocks noChangeAspect="1"/>
          </p:cNvGraphicFramePr>
          <p:nvPr>
            <p:extLst>
              <p:ext uri="{D42A27DB-BD31-4B8C-83A1-F6EECF244321}">
                <p14:modId xmlns:p14="http://schemas.microsoft.com/office/powerpoint/2010/main" val="3479222908"/>
              </p:ext>
            </p:extLst>
          </p:nvPr>
        </p:nvGraphicFramePr>
        <p:xfrm>
          <a:off x="782449" y="4120446"/>
          <a:ext cx="7272338" cy="1212850"/>
        </p:xfrm>
        <a:graphic>
          <a:graphicData uri="http://schemas.openxmlformats.org/presentationml/2006/ole">
            <mc:AlternateContent xmlns:mc="http://schemas.openxmlformats.org/markup-compatibility/2006">
              <mc:Choice xmlns:v="urn:schemas-microsoft-com:vml" Requires="v">
                <p:oleObj spid="_x0000_s6158" name="Equation" r:id="rId3" imgW="5486400" imgH="914400" progId="Equation.3">
                  <p:embed/>
                </p:oleObj>
              </mc:Choice>
              <mc:Fallback>
                <p:oleObj name="Equation" r:id="rId3" imgW="5486400" imgH="914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49" y="4120446"/>
                        <a:ext cx="7272338" cy="1212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7364327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Euler Angles and Gimbal </a:t>
            </a:r>
            <a:r>
              <a:rPr lang="en-US" dirty="0" smtClean="0"/>
              <a:t>Lock </a:t>
            </a:r>
            <a:r>
              <a:rPr lang="en-US" baseline="30000" dirty="0" smtClean="0"/>
              <a:t>[10]</a:t>
            </a:r>
            <a:endParaRPr lang="en-US" baseline="30000" dirty="0"/>
          </a:p>
        </p:txBody>
      </p:sp>
      <p:sp>
        <p:nvSpPr>
          <p:cNvPr id="3" name="Content Placeholder 2"/>
          <p:cNvSpPr>
            <a:spLocks noGrp="1"/>
          </p:cNvSpPr>
          <p:nvPr>
            <p:ph idx="1"/>
          </p:nvPr>
        </p:nvSpPr>
        <p:spPr>
          <a:xfrm>
            <a:off x="498474" y="1727200"/>
            <a:ext cx="7556313" cy="4778022"/>
          </a:xfrm>
        </p:spPr>
        <p:txBody>
          <a:bodyPr>
            <a:normAutofit lnSpcReduction="10000"/>
          </a:bodyPr>
          <a:lstStyle/>
          <a:p>
            <a:r>
              <a:rPr lang="en-US" dirty="0"/>
              <a:t>If the y-roll happens to be 90</a:t>
            </a:r>
            <a:r>
              <a:rPr lang="en-US" baseline="30000" dirty="0"/>
              <a:t>o</a:t>
            </a:r>
            <a:r>
              <a:rPr lang="en-US" dirty="0"/>
              <a:t>, then the “</a:t>
            </a:r>
            <a:r>
              <a:rPr lang="en-US" i="1" dirty="0"/>
              <a:t>lock”</a:t>
            </a:r>
            <a:r>
              <a:rPr lang="en-US" dirty="0"/>
              <a:t> occurs</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Loss of freedom in the y - axis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endParaRPr lang="en-US" dirty="0"/>
          </a:p>
          <a:p>
            <a:pPr marL="0" indent="0">
              <a:buNone/>
            </a:pPr>
            <a:endParaRPr lang="en-US" dirty="0"/>
          </a:p>
        </p:txBody>
      </p:sp>
      <p:graphicFrame>
        <p:nvGraphicFramePr>
          <p:cNvPr id="4" name="Object 16"/>
          <p:cNvGraphicFramePr>
            <a:graphicFrameLocks noChangeAspect="1"/>
          </p:cNvGraphicFramePr>
          <p:nvPr>
            <p:extLst>
              <p:ext uri="{D42A27DB-BD31-4B8C-83A1-F6EECF244321}">
                <p14:modId xmlns:p14="http://schemas.microsoft.com/office/powerpoint/2010/main" val="822581974"/>
              </p:ext>
            </p:extLst>
          </p:nvPr>
        </p:nvGraphicFramePr>
        <p:xfrm>
          <a:off x="565150" y="2368549"/>
          <a:ext cx="7632700" cy="1570038"/>
        </p:xfrm>
        <a:graphic>
          <a:graphicData uri="http://schemas.openxmlformats.org/presentationml/2006/ole">
            <mc:AlternateContent xmlns:mc="http://schemas.openxmlformats.org/markup-compatibility/2006">
              <mc:Choice xmlns:v="urn:schemas-microsoft-com:vml" Requires="v">
                <p:oleObj spid="_x0000_s7194" name="Equation" r:id="rId3" imgW="4444920" imgH="914400" progId="Equation.3">
                  <p:embed/>
                </p:oleObj>
              </mc:Choice>
              <mc:Fallback>
                <p:oleObj name="Equation" r:id="rId3" imgW="4444920" imgH="914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 y="2368549"/>
                        <a:ext cx="7632700" cy="157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 name="Object 19"/>
          <p:cNvGraphicFramePr>
            <a:graphicFrameLocks noChangeAspect="1"/>
          </p:cNvGraphicFramePr>
          <p:nvPr>
            <p:extLst>
              <p:ext uri="{D42A27DB-BD31-4B8C-83A1-F6EECF244321}">
                <p14:modId xmlns:p14="http://schemas.microsoft.com/office/powerpoint/2010/main" val="2674969646"/>
              </p:ext>
            </p:extLst>
          </p:nvPr>
        </p:nvGraphicFramePr>
        <p:xfrm>
          <a:off x="498474" y="4192588"/>
          <a:ext cx="7004050" cy="1679575"/>
        </p:xfrm>
        <a:graphic>
          <a:graphicData uri="http://schemas.openxmlformats.org/presentationml/2006/ole">
            <mc:AlternateContent xmlns:mc="http://schemas.openxmlformats.org/markup-compatibility/2006">
              <mc:Choice xmlns:v="urn:schemas-microsoft-com:vml" Requires="v">
                <p:oleObj spid="_x0000_s7195" name="Equation" r:id="rId5" imgW="4025900" imgH="965200" progId="Equation.3">
                  <p:embed/>
                </p:oleObj>
              </mc:Choice>
              <mc:Fallback>
                <p:oleObj name="Equation" r:id="rId5" imgW="4025900" imgH="965200" progId="Equation.3">
                  <p:embed/>
                  <p:pic>
                    <p:nvPicPr>
                      <p:cNvPr id="0" name=""/>
                      <p:cNvPicPr>
                        <a:picLocks noChangeAspect="1" noChangeArrowheads="1"/>
                      </p:cNvPicPr>
                      <p:nvPr/>
                    </p:nvPicPr>
                    <p:blipFill>
                      <a:blip r:embed="rId6"/>
                      <a:srcRect/>
                      <a:stretch>
                        <a:fillRect/>
                      </a:stretch>
                    </p:blipFill>
                    <p:spPr bwMode="auto">
                      <a:xfrm>
                        <a:off x="498474" y="4192588"/>
                        <a:ext cx="7004050" cy="167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11169534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avoid Gimbal Lock?</a:t>
            </a:r>
            <a:endParaRPr lang="en-US" dirty="0"/>
          </a:p>
        </p:txBody>
      </p:sp>
      <p:sp>
        <p:nvSpPr>
          <p:cNvPr id="3" name="Content Placeholder 2"/>
          <p:cNvSpPr>
            <a:spLocks noGrp="1"/>
          </p:cNvSpPr>
          <p:nvPr>
            <p:ph idx="1"/>
          </p:nvPr>
        </p:nvSpPr>
        <p:spPr/>
        <p:txBody>
          <a:bodyPr/>
          <a:lstStyle/>
          <a:p>
            <a:r>
              <a:rPr lang="en-US" dirty="0"/>
              <a:t>Lock occurs because Euler angles are being changed, in a fixed order, one at a time, so axes can line up.</a:t>
            </a:r>
          </a:p>
          <a:p>
            <a:r>
              <a:rPr lang="en-US" dirty="0"/>
              <a:t>Another possibility is using a “fourth gimbal”, not allowed to align, which take us to a…</a:t>
            </a:r>
          </a:p>
          <a:p>
            <a:r>
              <a:rPr lang="en-US" dirty="0"/>
              <a:t>Better </a:t>
            </a:r>
            <a:r>
              <a:rPr lang="en-US" dirty="0" smtClean="0"/>
              <a:t>solution-&gt; </a:t>
            </a:r>
            <a:r>
              <a:rPr lang="en-US" dirty="0"/>
              <a:t>quaternions.</a:t>
            </a:r>
          </a:p>
          <a:p>
            <a:pPr marL="0" indent="0">
              <a:buNone/>
            </a:pPr>
            <a:endParaRPr lang="en-US" dirty="0"/>
          </a:p>
        </p:txBody>
      </p:sp>
    </p:spTree>
    <p:extLst>
      <p:ext uri="{BB962C8B-B14F-4D97-AF65-F5344CB8AC3E}">
        <p14:creationId xmlns:p14="http://schemas.microsoft.com/office/powerpoint/2010/main" val="98908822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 Rowan William Hamilton</a:t>
            </a:r>
            <a:endParaRPr lang="en-US" dirty="0"/>
          </a:p>
        </p:txBody>
      </p:sp>
      <p:sp>
        <p:nvSpPr>
          <p:cNvPr id="3" name="Content Placeholder 2"/>
          <p:cNvSpPr>
            <a:spLocks noGrp="1"/>
          </p:cNvSpPr>
          <p:nvPr>
            <p:ph idx="1"/>
          </p:nvPr>
        </p:nvSpPr>
        <p:spPr/>
        <p:txBody>
          <a:bodyPr>
            <a:normAutofit fontScale="92500" lnSpcReduction="10000"/>
          </a:bodyPr>
          <a:lstStyle/>
          <a:p>
            <a:r>
              <a:rPr lang="en-US" sz="2200" dirty="0"/>
              <a:t>Hamilton, in 1830, tried to generalize complex numbers to </a:t>
            </a:r>
            <a:r>
              <a:rPr lang="en-US" i="1" dirty="0"/>
              <a:t>R</a:t>
            </a:r>
            <a:r>
              <a:rPr lang="en-US" baseline="30000" dirty="0"/>
              <a:t>3 </a:t>
            </a:r>
            <a:r>
              <a:rPr lang="en-US" sz="2200" dirty="0"/>
              <a:t>(a complex volume, with two imaginary axes)</a:t>
            </a:r>
            <a:endParaRPr lang="en-US" baseline="30000" dirty="0"/>
          </a:p>
          <a:p>
            <a:pPr lvl="1"/>
            <a:r>
              <a:rPr lang="en-US" sz="2100" dirty="0"/>
              <a:t>a + </a:t>
            </a:r>
            <a:r>
              <a:rPr lang="en-US" sz="2100" dirty="0" err="1"/>
              <a:t>ib</a:t>
            </a:r>
            <a:r>
              <a:rPr lang="en-US" sz="2100" dirty="0" smtClean="0"/>
              <a:t>, </a:t>
            </a:r>
            <a:r>
              <a:rPr lang="en-US" sz="2200" dirty="0"/>
              <a:t>i</a:t>
            </a:r>
            <a:r>
              <a:rPr lang="en-US" sz="2200" baseline="30000" dirty="0"/>
              <a:t>2</a:t>
            </a:r>
            <a:r>
              <a:rPr lang="en-US" sz="2200" dirty="0"/>
              <a:t> = -1</a:t>
            </a:r>
          </a:p>
          <a:p>
            <a:r>
              <a:rPr lang="en-US" sz="2200" dirty="0"/>
              <a:t>He realized in 1843 that it was impossible on </a:t>
            </a:r>
            <a:r>
              <a:rPr lang="en-US" i="1" dirty="0"/>
              <a:t>R</a:t>
            </a:r>
            <a:r>
              <a:rPr lang="en-US" baseline="30000" dirty="0"/>
              <a:t>3 </a:t>
            </a:r>
            <a:r>
              <a:rPr lang="en-US" sz="2200" dirty="0"/>
              <a:t>(triples of numbers are not closed under multiplication), but not on </a:t>
            </a:r>
            <a:r>
              <a:rPr lang="en-US" i="1" dirty="0"/>
              <a:t>R</a:t>
            </a:r>
            <a:r>
              <a:rPr lang="en-US" baseline="30000" dirty="0"/>
              <a:t>4 </a:t>
            </a:r>
            <a:r>
              <a:rPr lang="en-US" sz="2200" dirty="0"/>
              <a:t>or </a:t>
            </a:r>
            <a:r>
              <a:rPr lang="en-US" i="1" dirty="0"/>
              <a:t>R</a:t>
            </a:r>
            <a:r>
              <a:rPr lang="en-US" baseline="30000" dirty="0"/>
              <a:t>8</a:t>
            </a:r>
          </a:p>
          <a:p>
            <a:pPr lvl="1"/>
            <a:r>
              <a:rPr lang="en-US" sz="2200" i="1" dirty="0"/>
              <a:t>q</a:t>
            </a:r>
            <a:r>
              <a:rPr lang="en-US" sz="2200" dirty="0"/>
              <a:t> = a + bi + </a:t>
            </a:r>
            <a:r>
              <a:rPr lang="en-US" sz="2200" dirty="0" err="1"/>
              <a:t>cj</a:t>
            </a:r>
            <a:r>
              <a:rPr lang="en-US" sz="2200" dirty="0"/>
              <a:t> + </a:t>
            </a:r>
            <a:r>
              <a:rPr lang="en-US" sz="2200" dirty="0" err="1"/>
              <a:t>dk</a:t>
            </a:r>
            <a:r>
              <a:rPr lang="en-US" sz="2200" dirty="0"/>
              <a:t> = (</a:t>
            </a:r>
            <a:r>
              <a:rPr lang="en-US" sz="2200" i="1" dirty="0" err="1"/>
              <a:t>a</a:t>
            </a:r>
            <a:r>
              <a:rPr lang="en-US" sz="2200" dirty="0" err="1"/>
              <a:t>,</a:t>
            </a:r>
            <a:r>
              <a:rPr lang="en-US" sz="2200" i="1" dirty="0" err="1"/>
              <a:t>v</a:t>
            </a:r>
            <a:r>
              <a:rPr lang="en-US" sz="2200" dirty="0"/>
              <a:t>), i</a:t>
            </a:r>
            <a:r>
              <a:rPr lang="en-US" sz="2200" baseline="30000" dirty="0"/>
              <a:t>2</a:t>
            </a:r>
            <a:r>
              <a:rPr lang="en-US" sz="2200" dirty="0"/>
              <a:t> = j</a:t>
            </a:r>
            <a:r>
              <a:rPr lang="en-US" sz="2200" baseline="30000" dirty="0"/>
              <a:t>2</a:t>
            </a:r>
            <a:r>
              <a:rPr lang="en-US" sz="2200" dirty="0"/>
              <a:t> = k</a:t>
            </a:r>
            <a:r>
              <a:rPr lang="en-US" sz="2200" baseline="30000" dirty="0"/>
              <a:t>2 </a:t>
            </a:r>
            <a:r>
              <a:rPr lang="en-US" sz="2200" dirty="0"/>
              <a:t>= </a:t>
            </a:r>
            <a:r>
              <a:rPr lang="en-US" sz="2200" dirty="0" err="1"/>
              <a:t>ijk</a:t>
            </a:r>
            <a:r>
              <a:rPr lang="en-US" sz="2200" dirty="0"/>
              <a:t> =-1</a:t>
            </a:r>
          </a:p>
          <a:p>
            <a:pPr lvl="1"/>
            <a:r>
              <a:rPr lang="en-US" sz="2100" dirty="0" err="1"/>
              <a:t>ij</a:t>
            </a:r>
            <a:r>
              <a:rPr lang="en-US" sz="2100" dirty="0"/>
              <a:t> = k, </a:t>
            </a:r>
            <a:r>
              <a:rPr lang="en-US" sz="2100" dirty="0" err="1"/>
              <a:t>jk</a:t>
            </a:r>
            <a:r>
              <a:rPr lang="en-US" sz="2100" dirty="0"/>
              <a:t> = </a:t>
            </a:r>
            <a:r>
              <a:rPr lang="en-US" sz="2100" dirty="0" err="1"/>
              <a:t>i</a:t>
            </a:r>
            <a:r>
              <a:rPr lang="en-US" sz="2100" dirty="0"/>
              <a:t>, </a:t>
            </a:r>
            <a:r>
              <a:rPr lang="en-US" sz="2100" dirty="0" err="1"/>
              <a:t>ki</a:t>
            </a:r>
            <a:r>
              <a:rPr lang="en-US" sz="2100" dirty="0"/>
              <a:t> = j, </a:t>
            </a:r>
            <a:r>
              <a:rPr lang="en-US" sz="2100" dirty="0" err="1"/>
              <a:t>kj</a:t>
            </a:r>
            <a:r>
              <a:rPr lang="en-US" sz="2100" dirty="0"/>
              <a:t> = -</a:t>
            </a:r>
            <a:r>
              <a:rPr lang="en-US" sz="2100" dirty="0" err="1"/>
              <a:t>i</a:t>
            </a:r>
            <a:r>
              <a:rPr lang="en-US" sz="2100" dirty="0"/>
              <a:t> = </a:t>
            </a:r>
            <a:r>
              <a:rPr lang="en-US" sz="2100" dirty="0" err="1"/>
              <a:t>ji</a:t>
            </a:r>
            <a:r>
              <a:rPr lang="en-US" sz="2100" dirty="0"/>
              <a:t> = -k, </a:t>
            </a:r>
            <a:r>
              <a:rPr lang="en-US" sz="2100" dirty="0" err="1"/>
              <a:t>ik</a:t>
            </a:r>
            <a:r>
              <a:rPr lang="en-US" sz="2100" dirty="0"/>
              <a:t> = -j</a:t>
            </a:r>
            <a:endParaRPr lang="en-US" sz="2500" baseline="30000" dirty="0"/>
          </a:p>
          <a:p>
            <a:r>
              <a:rPr lang="en-US" sz="2200" dirty="0"/>
              <a:t>The multiplication of two quaternions is a quaternion</a:t>
            </a:r>
          </a:p>
          <a:p>
            <a:pPr lvl="1"/>
            <a:r>
              <a:rPr lang="en-US" sz="2100" dirty="0"/>
              <a:t>Closed under multiplication =&gt; mathematical group.</a:t>
            </a:r>
            <a:endParaRPr lang="en-US" sz="2500" baseline="30000" dirty="0"/>
          </a:p>
          <a:p>
            <a:pPr lvl="1"/>
            <a:r>
              <a:rPr lang="en-US" sz="2100" dirty="0"/>
              <a:t>Quaternion multiplication is not commutative! </a:t>
            </a:r>
            <a:r>
              <a:rPr lang="en-US" sz="2100" i="1" dirty="0"/>
              <a:t>q</a:t>
            </a:r>
            <a:r>
              <a:rPr lang="en-US" sz="2100" baseline="-25000" dirty="0"/>
              <a:t>1</a:t>
            </a:r>
            <a:r>
              <a:rPr lang="en-US" sz="2100" dirty="0"/>
              <a:t>.</a:t>
            </a:r>
            <a:r>
              <a:rPr lang="en-US" sz="2100" i="1" dirty="0"/>
              <a:t>q</a:t>
            </a:r>
            <a:r>
              <a:rPr lang="en-US" sz="2100" baseline="-25000" dirty="0"/>
              <a:t>2</a:t>
            </a:r>
            <a:r>
              <a:rPr lang="en-US" sz="2100" dirty="0"/>
              <a:t> ≠ </a:t>
            </a:r>
            <a:r>
              <a:rPr lang="en-US" sz="2100" i="1" dirty="0"/>
              <a:t>q</a:t>
            </a:r>
            <a:r>
              <a:rPr lang="en-US" sz="2100" baseline="-25000" dirty="0"/>
              <a:t>2</a:t>
            </a:r>
            <a:r>
              <a:rPr lang="en-US" sz="2100" dirty="0"/>
              <a:t>.</a:t>
            </a:r>
            <a:r>
              <a:rPr lang="en-US" sz="2100" i="1" dirty="0"/>
              <a:t>q</a:t>
            </a:r>
            <a:r>
              <a:rPr lang="en-US" sz="2100" baseline="-25000" dirty="0"/>
              <a:t>1</a:t>
            </a:r>
          </a:p>
          <a:p>
            <a:pPr marL="0" indent="0">
              <a:buNone/>
            </a:pPr>
            <a:endParaRPr lang="en-US" dirty="0"/>
          </a:p>
        </p:txBody>
      </p:sp>
    </p:spTree>
    <p:extLst>
      <p:ext uri="{BB962C8B-B14F-4D97-AF65-F5344CB8AC3E}">
        <p14:creationId xmlns:p14="http://schemas.microsoft.com/office/powerpoint/2010/main" val="217461220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Broome Bridge in Dublin </a:t>
            </a:r>
            <a:r>
              <a:rPr lang="en-US" baseline="30000" dirty="0" smtClean="0"/>
              <a:t>[6]</a:t>
            </a:r>
            <a:endParaRPr lang="en-US" baseline="30000" dirty="0"/>
          </a:p>
        </p:txBody>
      </p:sp>
      <p:pic>
        <p:nvPicPr>
          <p:cNvPr id="4" name="Picture 4" descr="Broombridge3"/>
          <p:cNvPicPr>
            <a:picLocks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539750" y="2420938"/>
            <a:ext cx="4103688" cy="2735262"/>
          </a:xfrm>
        </p:spPr>
      </p:pic>
      <p:pic>
        <p:nvPicPr>
          <p:cNvPr id="5" name="Picture 7" descr="Broombridge-plaque-BDolan-2010-web"/>
          <p:cNvPicPr>
            <a:picLocks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4859338" y="2420938"/>
            <a:ext cx="3671887" cy="2752725"/>
          </a:xfrm>
        </p:spPr>
      </p:pic>
    </p:spTree>
    <p:extLst>
      <p:ext uri="{BB962C8B-B14F-4D97-AF65-F5344CB8AC3E}">
        <p14:creationId xmlns:p14="http://schemas.microsoft.com/office/powerpoint/2010/main" val="4046847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Quaternions </a:t>
            </a:r>
            <a:r>
              <a:rPr lang="en-US" baseline="30000" dirty="0" smtClean="0"/>
              <a:t>[2]</a:t>
            </a:r>
            <a:endParaRPr lang="en-US" baseline="30000" dirty="0"/>
          </a:p>
        </p:txBody>
      </p:sp>
      <p:sp>
        <p:nvSpPr>
          <p:cNvPr id="3" name="Content Placeholder 2"/>
          <p:cNvSpPr>
            <a:spLocks noGrp="1"/>
          </p:cNvSpPr>
          <p:nvPr>
            <p:ph idx="1"/>
          </p:nvPr>
        </p:nvSpPr>
        <p:spPr>
          <a:xfrm>
            <a:off x="498474" y="1648178"/>
            <a:ext cx="7556313" cy="4673600"/>
          </a:xfrm>
        </p:spPr>
        <p:txBody>
          <a:bodyPr>
            <a:normAutofit fontScale="85000" lnSpcReduction="20000"/>
          </a:bodyPr>
          <a:lstStyle/>
          <a:p>
            <a:r>
              <a:rPr lang="en-US" sz="2400" dirty="0"/>
              <a:t>Complex Numbers on </a:t>
            </a:r>
            <a:r>
              <a:rPr lang="en-US" sz="2400" i="1" dirty="0"/>
              <a:t>R</a:t>
            </a:r>
            <a:r>
              <a:rPr lang="en-US" sz="2400" baseline="30000" dirty="0"/>
              <a:t>4</a:t>
            </a:r>
          </a:p>
          <a:p>
            <a:pPr lvl="1"/>
            <a:r>
              <a:rPr lang="en-US" sz="2000" i="1" dirty="0"/>
              <a:t>q</a:t>
            </a:r>
            <a:r>
              <a:rPr lang="en-US" sz="2000" dirty="0"/>
              <a:t> = a + b</a:t>
            </a:r>
            <a:r>
              <a:rPr lang="en-US" sz="2000" b="1" dirty="0"/>
              <a:t>i </a:t>
            </a:r>
            <a:r>
              <a:rPr lang="en-US" sz="2000" dirty="0"/>
              <a:t>+ </a:t>
            </a:r>
            <a:r>
              <a:rPr lang="en-US" sz="2000" dirty="0" err="1"/>
              <a:t>c</a:t>
            </a:r>
            <a:r>
              <a:rPr lang="en-US" sz="2000" b="1" dirty="0" err="1"/>
              <a:t>j</a:t>
            </a:r>
            <a:r>
              <a:rPr lang="en-US" sz="2000" b="1" dirty="0"/>
              <a:t> </a:t>
            </a:r>
            <a:r>
              <a:rPr lang="en-US" sz="2000" dirty="0"/>
              <a:t>+ </a:t>
            </a:r>
            <a:r>
              <a:rPr lang="en-US" sz="2000" dirty="0" err="1"/>
              <a:t>d</a:t>
            </a:r>
            <a:r>
              <a:rPr lang="en-US" sz="2000" b="1" dirty="0" err="1"/>
              <a:t>k</a:t>
            </a:r>
            <a:endParaRPr lang="en-US" sz="2000" b="1" dirty="0"/>
          </a:p>
          <a:p>
            <a:pPr lvl="1"/>
            <a:r>
              <a:rPr lang="en-US" sz="2000" i="1" dirty="0"/>
              <a:t>q</a:t>
            </a:r>
            <a:r>
              <a:rPr lang="en-US" sz="2000" dirty="0"/>
              <a:t> = (</a:t>
            </a:r>
            <a:r>
              <a:rPr lang="en-US" sz="2000" i="1" dirty="0"/>
              <a:t>s</a:t>
            </a:r>
            <a:r>
              <a:rPr lang="en-US" sz="2000" dirty="0"/>
              <a:t>, </a:t>
            </a:r>
            <a:r>
              <a:rPr lang="en-US" sz="2000" i="1" dirty="0"/>
              <a:t>v</a:t>
            </a:r>
            <a:r>
              <a:rPr lang="en-US" sz="2000" dirty="0"/>
              <a:t>), </a:t>
            </a:r>
          </a:p>
          <a:p>
            <a:pPr lvl="2"/>
            <a:r>
              <a:rPr lang="en-US" i="1" dirty="0"/>
              <a:t>s</a:t>
            </a:r>
            <a:r>
              <a:rPr lang="en-US" dirty="0"/>
              <a:t> – real component and </a:t>
            </a:r>
          </a:p>
          <a:p>
            <a:pPr lvl="2"/>
            <a:r>
              <a:rPr lang="en-US" i="1" dirty="0"/>
              <a:t>v</a:t>
            </a:r>
            <a:r>
              <a:rPr lang="en-US" dirty="0"/>
              <a:t> – vector representing the imaginary component</a:t>
            </a:r>
          </a:p>
          <a:p>
            <a:r>
              <a:rPr lang="en-US" sz="2400" dirty="0"/>
              <a:t>Simplifies the calculation of rotations about an axis</a:t>
            </a:r>
          </a:p>
          <a:p>
            <a:pPr>
              <a:buFont typeface="Wingdings 3" charset="0"/>
              <a:buNone/>
            </a:pPr>
            <a:endParaRPr lang="en-US" sz="2400" dirty="0"/>
          </a:p>
          <a:p>
            <a:endParaRPr lang="en-US" sz="2400" dirty="0"/>
          </a:p>
          <a:p>
            <a:r>
              <a:rPr lang="en-US" sz="2400" dirty="0"/>
              <a:t>Rotations using product of quaternions</a:t>
            </a:r>
          </a:p>
          <a:p>
            <a:pPr lvl="1"/>
            <a:r>
              <a:rPr lang="en-US" sz="2000" dirty="0"/>
              <a:t>Rotation of a point </a:t>
            </a:r>
            <a:r>
              <a:rPr lang="en-US" sz="2000" i="1" dirty="0"/>
              <a:t>p</a:t>
            </a:r>
            <a:r>
              <a:rPr lang="en-US" sz="2000" dirty="0"/>
              <a:t> about an axis </a:t>
            </a:r>
            <a:r>
              <a:rPr lang="en-US" sz="2000" i="1" dirty="0"/>
              <a:t>v</a:t>
            </a:r>
          </a:p>
          <a:p>
            <a:pPr lvl="2"/>
            <a:r>
              <a:rPr lang="en-US" i="1" dirty="0"/>
              <a:t>R</a:t>
            </a:r>
            <a:r>
              <a:rPr lang="en-US" dirty="0"/>
              <a:t>(</a:t>
            </a:r>
            <a:r>
              <a:rPr lang="en-US" i="1" dirty="0"/>
              <a:t>p</a:t>
            </a:r>
            <a:r>
              <a:rPr lang="en-US" dirty="0"/>
              <a:t>) = </a:t>
            </a:r>
            <a:r>
              <a:rPr lang="en-US" i="1" dirty="0"/>
              <a:t>q</a:t>
            </a:r>
            <a:r>
              <a:rPr lang="en-US" dirty="0"/>
              <a:t> </a:t>
            </a:r>
            <a:r>
              <a:rPr lang="en-US" i="1" dirty="0"/>
              <a:t>p</a:t>
            </a:r>
            <a:r>
              <a:rPr lang="en-US" dirty="0"/>
              <a:t> </a:t>
            </a:r>
            <a:r>
              <a:rPr lang="en-US" i="1" dirty="0"/>
              <a:t>q </a:t>
            </a:r>
            <a:r>
              <a:rPr lang="en-US" baseline="30000" dirty="0"/>
              <a:t>-1</a:t>
            </a:r>
          </a:p>
          <a:p>
            <a:pPr lvl="3"/>
            <a:r>
              <a:rPr lang="en-US" i="1" dirty="0"/>
              <a:t>p</a:t>
            </a:r>
            <a:r>
              <a:rPr lang="en-US" dirty="0"/>
              <a:t> = (0, </a:t>
            </a:r>
            <a:r>
              <a:rPr lang="en-US" i="1" dirty="0"/>
              <a:t>r </a:t>
            </a:r>
            <a:r>
              <a:rPr lang="en-US" dirty="0"/>
              <a:t>) - point represented as a pure quaternion</a:t>
            </a:r>
          </a:p>
          <a:p>
            <a:pPr lvl="3"/>
            <a:r>
              <a:rPr lang="en-US" i="1" dirty="0"/>
              <a:t>q</a:t>
            </a:r>
            <a:r>
              <a:rPr lang="en-US" dirty="0"/>
              <a:t> = (</a:t>
            </a:r>
            <a:r>
              <a:rPr lang="en-US" i="1" dirty="0"/>
              <a:t>s</a:t>
            </a:r>
            <a:r>
              <a:rPr lang="en-US" dirty="0"/>
              <a:t>, </a:t>
            </a:r>
            <a:r>
              <a:rPr lang="en-US" i="1" dirty="0"/>
              <a:t>v </a:t>
            </a:r>
            <a:r>
              <a:rPr lang="en-US" dirty="0"/>
              <a:t>) - rotation (angle and axis) represented as a quaternion</a:t>
            </a:r>
          </a:p>
          <a:p>
            <a:endParaRPr lang="en-US" dirty="0"/>
          </a:p>
          <a:p>
            <a:endParaRPr lang="en-US" dirty="0"/>
          </a:p>
          <a:p>
            <a:endParaRPr lang="en-US" dirty="0"/>
          </a:p>
        </p:txBody>
      </p:sp>
      <p:graphicFrame>
        <p:nvGraphicFramePr>
          <p:cNvPr id="4" name="Object 5"/>
          <p:cNvGraphicFramePr>
            <a:graphicFrameLocks noChangeAspect="1"/>
          </p:cNvGraphicFramePr>
          <p:nvPr>
            <p:extLst>
              <p:ext uri="{D42A27DB-BD31-4B8C-83A1-F6EECF244321}">
                <p14:modId xmlns:p14="http://schemas.microsoft.com/office/powerpoint/2010/main" val="2644972385"/>
              </p:ext>
            </p:extLst>
          </p:nvPr>
        </p:nvGraphicFramePr>
        <p:xfrm>
          <a:off x="756180" y="3785129"/>
          <a:ext cx="2825750" cy="674687"/>
        </p:xfrm>
        <a:graphic>
          <a:graphicData uri="http://schemas.openxmlformats.org/presentationml/2006/ole">
            <mc:AlternateContent xmlns:mc="http://schemas.openxmlformats.org/markup-compatibility/2006">
              <mc:Choice xmlns:v="urn:schemas-microsoft-com:vml" Requires="v">
                <p:oleObj spid="_x0000_s8204" name="Equation" r:id="rId3" imgW="1397000" imgH="457200" progId="Equation.3">
                  <p:embed/>
                </p:oleObj>
              </mc:Choice>
              <mc:Fallback>
                <p:oleObj name="Equation" r:id="rId3" imgW="1397000" imgH="457200" progId="Equation.3">
                  <p:embed/>
                  <p:pic>
                    <p:nvPicPr>
                      <p:cNvPr id="0" name=""/>
                      <p:cNvPicPr>
                        <a:picLocks noChangeAspect="1" noChangeArrowheads="1"/>
                      </p:cNvPicPr>
                      <p:nvPr/>
                    </p:nvPicPr>
                    <p:blipFill>
                      <a:blip r:embed="rId4"/>
                      <a:srcRect/>
                      <a:stretch>
                        <a:fillRect/>
                      </a:stretch>
                    </p:blipFill>
                    <p:spPr bwMode="auto">
                      <a:xfrm>
                        <a:off x="756180" y="3785129"/>
                        <a:ext cx="2825750" cy="674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6"/>
          <p:cNvSpPr txBox="1">
            <a:spLocks noChangeArrowheads="1"/>
          </p:cNvSpPr>
          <p:nvPr/>
        </p:nvSpPr>
        <p:spPr bwMode="auto">
          <a:xfrm>
            <a:off x="4284663" y="3868913"/>
            <a:ext cx="3429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600" dirty="0" err="1"/>
              <a:t>ê</a:t>
            </a:r>
            <a:r>
              <a:rPr lang="en-US" sz="1600" dirty="0"/>
              <a:t> – unit vector (rotation axis)</a:t>
            </a:r>
          </a:p>
          <a:p>
            <a:pPr eaLnBrk="1" hangingPunct="1"/>
            <a:r>
              <a:rPr lang="en-US" sz="1600" dirty="0" err="1"/>
              <a:t>θ</a:t>
            </a:r>
            <a:r>
              <a:rPr lang="en-US" sz="1600" dirty="0"/>
              <a:t> – rotation angle</a:t>
            </a:r>
          </a:p>
        </p:txBody>
      </p:sp>
    </p:spTree>
    <p:extLst>
      <p:ext uri="{BB962C8B-B14F-4D97-AF65-F5344CB8AC3E}">
        <p14:creationId xmlns:p14="http://schemas.microsoft.com/office/powerpoint/2010/main" val="182140528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a:t>
            </a:r>
            <a:r>
              <a:rPr lang="en-US" dirty="0" smtClean="0"/>
              <a:t>Quaternions </a:t>
            </a:r>
            <a:r>
              <a:rPr lang="en-US" baseline="30000" dirty="0"/>
              <a:t>[2]</a:t>
            </a:r>
            <a:endParaRPr lang="en-US" dirty="0"/>
          </a:p>
        </p:txBody>
      </p:sp>
      <p:sp>
        <p:nvSpPr>
          <p:cNvPr id="3" name="Content Placeholder 2"/>
          <p:cNvSpPr>
            <a:spLocks noGrp="1"/>
          </p:cNvSpPr>
          <p:nvPr>
            <p:ph idx="1"/>
          </p:nvPr>
        </p:nvSpPr>
        <p:spPr>
          <a:xfrm>
            <a:off x="498474" y="1270000"/>
            <a:ext cx="7556313" cy="5362222"/>
          </a:xfrm>
        </p:spPr>
        <p:txBody>
          <a:bodyPr>
            <a:normAutofit fontScale="77500" lnSpcReduction="20000"/>
          </a:bodyPr>
          <a:lstStyle/>
          <a:p>
            <a:pPr>
              <a:lnSpc>
                <a:spcPct val="90000"/>
              </a:lnSpc>
            </a:pPr>
            <a:r>
              <a:rPr lang="en-US" sz="2200" dirty="0"/>
              <a:t>Multiplication and Addition</a:t>
            </a:r>
          </a:p>
          <a:p>
            <a:pPr>
              <a:lnSpc>
                <a:spcPct val="90000"/>
              </a:lnSpc>
            </a:pPr>
            <a:endParaRPr lang="en-US" sz="2200" dirty="0"/>
          </a:p>
          <a:p>
            <a:pPr>
              <a:lnSpc>
                <a:spcPct val="90000"/>
              </a:lnSpc>
            </a:pPr>
            <a:endParaRPr lang="en-US" sz="2200" dirty="0"/>
          </a:p>
          <a:p>
            <a:pPr>
              <a:lnSpc>
                <a:spcPct val="90000"/>
              </a:lnSpc>
            </a:pPr>
            <a:endParaRPr lang="en-US" sz="2200" dirty="0"/>
          </a:p>
          <a:p>
            <a:pPr>
              <a:lnSpc>
                <a:spcPct val="90000"/>
              </a:lnSpc>
            </a:pPr>
            <a:endParaRPr lang="en-US" sz="2200" dirty="0"/>
          </a:p>
          <a:p>
            <a:pPr>
              <a:lnSpc>
                <a:spcPct val="90000"/>
              </a:lnSpc>
            </a:pPr>
            <a:r>
              <a:rPr lang="en-US" sz="2200" dirty="0"/>
              <a:t>Conjugate and reciprocal: </a:t>
            </a:r>
          </a:p>
          <a:p>
            <a:pPr>
              <a:lnSpc>
                <a:spcPct val="90000"/>
              </a:lnSpc>
            </a:pPr>
            <a:endParaRPr lang="en-US" sz="2200" dirty="0"/>
          </a:p>
          <a:p>
            <a:pPr>
              <a:lnSpc>
                <a:spcPct val="90000"/>
              </a:lnSpc>
            </a:pPr>
            <a:endParaRPr lang="en-US" sz="2200" dirty="0"/>
          </a:p>
          <a:p>
            <a:pPr>
              <a:lnSpc>
                <a:spcPct val="90000"/>
              </a:lnSpc>
            </a:pPr>
            <a:endParaRPr lang="en-US" sz="2200" dirty="0"/>
          </a:p>
          <a:p>
            <a:pPr>
              <a:lnSpc>
                <a:spcPct val="90000"/>
              </a:lnSpc>
            </a:pPr>
            <a:r>
              <a:rPr lang="en-US" sz="2200" dirty="0"/>
              <a:t>Norm:</a:t>
            </a:r>
          </a:p>
          <a:p>
            <a:pPr>
              <a:lnSpc>
                <a:spcPct val="90000"/>
              </a:lnSpc>
            </a:pPr>
            <a:r>
              <a:rPr lang="en-US" sz="2200" dirty="0"/>
              <a:t>Rotation: take a pure quaternion </a:t>
            </a:r>
            <a:r>
              <a:rPr lang="en-US" sz="2200" i="1" dirty="0"/>
              <a:t>p</a:t>
            </a:r>
            <a:r>
              <a:rPr lang="en-US" sz="2200" dirty="0"/>
              <a:t> = (0, </a:t>
            </a:r>
            <a:r>
              <a:rPr lang="en-US" sz="2200" i="1" dirty="0"/>
              <a:t>r</a:t>
            </a:r>
            <a:r>
              <a:rPr lang="en-US" sz="2200" dirty="0"/>
              <a:t>) and a </a:t>
            </a:r>
            <a:r>
              <a:rPr lang="en-US" sz="2200" b="1" dirty="0"/>
              <a:t>unit</a:t>
            </a:r>
            <a:r>
              <a:rPr lang="en-US" sz="2200" dirty="0"/>
              <a:t> quaternion </a:t>
            </a:r>
            <a:r>
              <a:rPr lang="en-US" sz="2200" i="1" dirty="0"/>
              <a:t>q=(</a:t>
            </a:r>
            <a:r>
              <a:rPr lang="en-US" sz="2200" i="1" dirty="0" err="1"/>
              <a:t>s,v</a:t>
            </a:r>
            <a:r>
              <a:rPr lang="en-US" sz="2200" i="1" dirty="0"/>
              <a:t>)</a:t>
            </a:r>
            <a:r>
              <a:rPr lang="en-US" sz="2200" dirty="0"/>
              <a:t>, where             , and define:</a:t>
            </a:r>
          </a:p>
          <a:p>
            <a:pPr lvl="1">
              <a:lnSpc>
                <a:spcPct val="90000"/>
              </a:lnSpc>
            </a:pPr>
            <a:r>
              <a:rPr lang="en-US" sz="2100" dirty="0"/>
              <a:t> </a:t>
            </a:r>
            <a:r>
              <a:rPr lang="en-US" sz="2500" i="1" dirty="0"/>
              <a:t>R</a:t>
            </a:r>
            <a:r>
              <a:rPr lang="en-US" sz="2500" dirty="0"/>
              <a:t>(</a:t>
            </a:r>
            <a:r>
              <a:rPr lang="en-US" sz="2500" i="1" dirty="0"/>
              <a:t>p</a:t>
            </a:r>
            <a:r>
              <a:rPr lang="en-US" sz="2500" dirty="0"/>
              <a:t>) = </a:t>
            </a:r>
            <a:r>
              <a:rPr lang="en-US" sz="2500" i="1" dirty="0"/>
              <a:t>q</a:t>
            </a:r>
            <a:r>
              <a:rPr lang="en-US" sz="2500" dirty="0"/>
              <a:t> </a:t>
            </a:r>
            <a:r>
              <a:rPr lang="en-US" sz="2500" i="1" dirty="0"/>
              <a:t>p</a:t>
            </a:r>
            <a:r>
              <a:rPr lang="en-US" sz="2500" dirty="0"/>
              <a:t> </a:t>
            </a:r>
            <a:r>
              <a:rPr lang="en-US" sz="2500" i="1" dirty="0"/>
              <a:t>q </a:t>
            </a:r>
            <a:r>
              <a:rPr lang="en-US" sz="2500" baseline="30000" dirty="0"/>
              <a:t>-1</a:t>
            </a:r>
          </a:p>
          <a:p>
            <a:endParaRPr lang="en-US" dirty="0"/>
          </a:p>
        </p:txBody>
      </p:sp>
      <p:graphicFrame>
        <p:nvGraphicFramePr>
          <p:cNvPr id="4" name="Object 15"/>
          <p:cNvGraphicFramePr>
            <a:graphicFrameLocks noChangeAspect="1"/>
          </p:cNvGraphicFramePr>
          <p:nvPr>
            <p:extLst>
              <p:ext uri="{D42A27DB-BD31-4B8C-83A1-F6EECF244321}">
                <p14:modId xmlns:p14="http://schemas.microsoft.com/office/powerpoint/2010/main" val="4115819316"/>
              </p:ext>
            </p:extLst>
          </p:nvPr>
        </p:nvGraphicFramePr>
        <p:xfrm>
          <a:off x="925865" y="4241798"/>
          <a:ext cx="6769100" cy="601663"/>
        </p:xfrm>
        <a:graphic>
          <a:graphicData uri="http://schemas.openxmlformats.org/presentationml/2006/ole">
            <mc:AlternateContent xmlns:mc="http://schemas.openxmlformats.org/markup-compatibility/2006">
              <mc:Choice xmlns:v="urn:schemas-microsoft-com:vml" Requires="v">
                <p:oleObj spid="_x0000_s9298" name="Equation" r:id="rId3" imgW="3136680" imgH="279360" progId="Equation.3">
                  <p:embed/>
                </p:oleObj>
              </mc:Choice>
              <mc:Fallback>
                <p:oleObj name="Equation" r:id="rId3" imgW="3136680" imgH="2793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865" y="4241798"/>
                        <a:ext cx="6769100"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 name="Object 13"/>
          <p:cNvGraphicFramePr>
            <a:graphicFrameLocks noChangeAspect="1"/>
          </p:cNvGraphicFramePr>
          <p:nvPr>
            <p:extLst>
              <p:ext uri="{D42A27DB-BD31-4B8C-83A1-F6EECF244321}">
                <p14:modId xmlns:p14="http://schemas.microsoft.com/office/powerpoint/2010/main" val="3129554619"/>
              </p:ext>
            </p:extLst>
          </p:nvPr>
        </p:nvGraphicFramePr>
        <p:xfrm>
          <a:off x="1258888" y="1727553"/>
          <a:ext cx="2808287" cy="436563"/>
        </p:xfrm>
        <a:graphic>
          <a:graphicData uri="http://schemas.openxmlformats.org/presentationml/2006/ole">
            <mc:AlternateContent xmlns:mc="http://schemas.openxmlformats.org/markup-compatibility/2006">
              <mc:Choice xmlns:v="urn:schemas-microsoft-com:vml" Requires="v">
                <p:oleObj spid="_x0000_s9299" name="Equation" r:id="rId5" imgW="2044440" imgH="317160" progId="Equation.3">
                  <p:embed/>
                </p:oleObj>
              </mc:Choice>
              <mc:Fallback>
                <p:oleObj name="Equation" r:id="rId5" imgW="2044440" imgH="3171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1727553"/>
                        <a:ext cx="2808287" cy="436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 name="Object 14"/>
          <p:cNvGraphicFramePr>
            <a:graphicFrameLocks noChangeAspect="1"/>
          </p:cNvGraphicFramePr>
          <p:nvPr>
            <p:extLst>
              <p:ext uri="{D42A27DB-BD31-4B8C-83A1-F6EECF244321}">
                <p14:modId xmlns:p14="http://schemas.microsoft.com/office/powerpoint/2010/main" val="3049293123"/>
              </p:ext>
            </p:extLst>
          </p:nvPr>
        </p:nvGraphicFramePr>
        <p:xfrm>
          <a:off x="1238072" y="2159353"/>
          <a:ext cx="4246562" cy="446088"/>
        </p:xfrm>
        <a:graphic>
          <a:graphicData uri="http://schemas.openxmlformats.org/presentationml/2006/ole">
            <mc:AlternateContent xmlns:mc="http://schemas.openxmlformats.org/markup-compatibility/2006">
              <mc:Choice xmlns:v="urn:schemas-microsoft-com:vml" Requires="v">
                <p:oleObj spid="_x0000_s9300" name="Equation" r:id="rId7" imgW="3136680" imgH="330120" progId="Equation.3">
                  <p:embed/>
                </p:oleObj>
              </mc:Choice>
              <mc:Fallback>
                <p:oleObj name="Equation" r:id="rId7" imgW="3136680" imgH="3301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8072" y="2159353"/>
                        <a:ext cx="4246562"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 name="Object 17"/>
          <p:cNvGraphicFramePr>
            <a:graphicFrameLocks noChangeAspect="1"/>
          </p:cNvGraphicFramePr>
          <p:nvPr>
            <p:extLst>
              <p:ext uri="{D42A27DB-BD31-4B8C-83A1-F6EECF244321}">
                <p14:modId xmlns:p14="http://schemas.microsoft.com/office/powerpoint/2010/main" val="251424458"/>
              </p:ext>
            </p:extLst>
          </p:nvPr>
        </p:nvGraphicFramePr>
        <p:xfrm>
          <a:off x="969963" y="3799240"/>
          <a:ext cx="1439862" cy="442912"/>
        </p:xfrm>
        <a:graphic>
          <a:graphicData uri="http://schemas.openxmlformats.org/presentationml/2006/ole">
            <mc:AlternateContent xmlns:mc="http://schemas.openxmlformats.org/markup-compatibility/2006">
              <mc:Choice xmlns:v="urn:schemas-microsoft-com:vml" Requires="v">
                <p:oleObj spid="_x0000_s9301" name="Equation" r:id="rId9" imgW="660240" imgH="203040" progId="Equation.3">
                  <p:embed/>
                </p:oleObj>
              </mc:Choice>
              <mc:Fallback>
                <p:oleObj name="Equation" r:id="rId9" imgW="66024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9963" y="3799240"/>
                        <a:ext cx="1439862"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22"/>
          <p:cNvGraphicFramePr>
            <a:graphicFrameLocks noChangeAspect="1"/>
          </p:cNvGraphicFramePr>
          <p:nvPr>
            <p:extLst>
              <p:ext uri="{D42A27DB-BD31-4B8C-83A1-F6EECF244321}">
                <p14:modId xmlns:p14="http://schemas.microsoft.com/office/powerpoint/2010/main" val="3541705567"/>
              </p:ext>
            </p:extLst>
          </p:nvPr>
        </p:nvGraphicFramePr>
        <p:xfrm>
          <a:off x="1247948" y="2664178"/>
          <a:ext cx="2825750" cy="436563"/>
        </p:xfrm>
        <a:graphic>
          <a:graphicData uri="http://schemas.openxmlformats.org/presentationml/2006/ole">
            <mc:AlternateContent xmlns:mc="http://schemas.openxmlformats.org/markup-compatibility/2006">
              <mc:Choice xmlns:v="urn:schemas-microsoft-com:vml" Requires="v">
                <p:oleObj spid="_x0000_s9302" name="Equation" r:id="rId11" imgW="2057400" imgH="317160" progId="Equation.3">
                  <p:embed/>
                </p:oleObj>
              </mc:Choice>
              <mc:Fallback>
                <p:oleObj name="Equation" r:id="rId11" imgW="2057400" imgH="3171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47948" y="2664178"/>
                        <a:ext cx="2825750" cy="436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9" name="Object 24"/>
          <p:cNvGraphicFramePr>
            <a:graphicFrameLocks noChangeAspect="1"/>
          </p:cNvGraphicFramePr>
          <p:nvPr>
            <p:extLst>
              <p:ext uri="{D42A27DB-BD31-4B8C-83A1-F6EECF244321}">
                <p14:modId xmlns:p14="http://schemas.microsoft.com/office/powerpoint/2010/main" val="859607715"/>
              </p:ext>
            </p:extLst>
          </p:nvPr>
        </p:nvGraphicFramePr>
        <p:xfrm>
          <a:off x="1701446" y="4958288"/>
          <a:ext cx="3517900" cy="633413"/>
        </p:xfrm>
        <a:graphic>
          <a:graphicData uri="http://schemas.openxmlformats.org/presentationml/2006/ole">
            <mc:AlternateContent xmlns:mc="http://schemas.openxmlformats.org/markup-compatibility/2006">
              <mc:Choice xmlns:v="urn:schemas-microsoft-com:vml" Requires="v">
                <p:oleObj spid="_x0000_s9303" name="Equation" r:id="rId13" imgW="1828800" imgH="330120" progId="Equation.3">
                  <p:embed/>
                </p:oleObj>
              </mc:Choice>
              <mc:Fallback>
                <p:oleObj name="Equation" r:id="rId13" imgW="1828800" imgH="33012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01446" y="4958288"/>
                        <a:ext cx="3517900"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 name="Object 25"/>
          <p:cNvGraphicFramePr>
            <a:graphicFrameLocks noChangeAspect="1"/>
          </p:cNvGraphicFramePr>
          <p:nvPr>
            <p:extLst>
              <p:ext uri="{D42A27DB-BD31-4B8C-83A1-F6EECF244321}">
                <p14:modId xmlns:p14="http://schemas.microsoft.com/office/powerpoint/2010/main" val="4103188993"/>
              </p:ext>
            </p:extLst>
          </p:nvPr>
        </p:nvGraphicFramePr>
        <p:xfrm>
          <a:off x="3553710" y="3175176"/>
          <a:ext cx="1185862" cy="925512"/>
        </p:xfrm>
        <a:graphic>
          <a:graphicData uri="http://schemas.openxmlformats.org/presentationml/2006/ole">
            <mc:AlternateContent xmlns:mc="http://schemas.openxmlformats.org/markup-compatibility/2006">
              <mc:Choice xmlns:v="urn:schemas-microsoft-com:vml" Requires="v">
                <p:oleObj spid="_x0000_s9304" name="Equation" r:id="rId15" imgW="863280" imgH="672840" progId="Equation.3">
                  <p:embed/>
                </p:oleObj>
              </mc:Choice>
              <mc:Fallback>
                <p:oleObj name="Equation" r:id="rId15" imgW="863280" imgH="6728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53710" y="3175176"/>
                        <a:ext cx="1185862" cy="925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2" name="Object 20"/>
          <p:cNvGraphicFramePr>
            <a:graphicFrameLocks noChangeAspect="1"/>
          </p:cNvGraphicFramePr>
          <p:nvPr>
            <p:extLst>
              <p:ext uri="{D42A27DB-BD31-4B8C-83A1-F6EECF244321}">
                <p14:modId xmlns:p14="http://schemas.microsoft.com/office/powerpoint/2010/main" val="1194680202"/>
              </p:ext>
            </p:extLst>
          </p:nvPr>
        </p:nvGraphicFramePr>
        <p:xfrm>
          <a:off x="1462441" y="5797902"/>
          <a:ext cx="597782" cy="290219"/>
        </p:xfrm>
        <a:graphic>
          <a:graphicData uri="http://schemas.openxmlformats.org/presentationml/2006/ole">
            <mc:AlternateContent xmlns:mc="http://schemas.openxmlformats.org/markup-compatibility/2006">
              <mc:Choice xmlns:v="urn:schemas-microsoft-com:vml" Requires="v">
                <p:oleObj spid="_x0000_s9305" name="Equation" r:id="rId17" imgW="419040" imgH="203040" progId="Equation.3">
                  <p:embed/>
                </p:oleObj>
              </mc:Choice>
              <mc:Fallback>
                <p:oleObj name="Equation" r:id="rId17" imgW="419040" imgH="2030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62441" y="5797902"/>
                        <a:ext cx="597782" cy="29021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69000651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Orientations as </a:t>
            </a:r>
            <a:r>
              <a:rPr lang="en-US" dirty="0" smtClean="0"/>
              <a:t>Quaternions </a:t>
            </a:r>
            <a:r>
              <a:rPr lang="en-US" baseline="30000" dirty="0"/>
              <a:t>[2]</a:t>
            </a:r>
            <a:endParaRPr lang="en-US" dirty="0"/>
          </a:p>
        </p:txBody>
      </p:sp>
      <p:sp>
        <p:nvSpPr>
          <p:cNvPr id="3" name="Content Placeholder 2"/>
          <p:cNvSpPr>
            <a:spLocks noGrp="1"/>
          </p:cNvSpPr>
          <p:nvPr>
            <p:ph idx="1"/>
          </p:nvPr>
        </p:nvSpPr>
        <p:spPr>
          <a:xfrm>
            <a:off x="498474" y="2961481"/>
            <a:ext cx="7556313" cy="4144963"/>
          </a:xfrm>
        </p:spPr>
        <p:txBody>
          <a:bodyPr/>
          <a:lstStyle/>
          <a:p>
            <a:pPr marL="419100" indent="-419100"/>
            <a:r>
              <a:rPr lang="en-US" sz="2200" dirty="0"/>
              <a:t>This is exactly the same equation in transparency 4</a:t>
            </a:r>
          </a:p>
          <a:p>
            <a:pPr marL="674688" lvl="1" indent="-400050"/>
            <a:r>
              <a:rPr lang="en-US" sz="2100" dirty="0"/>
              <a:t>aside from a factor of 2, and </a:t>
            </a:r>
            <a:r>
              <a:rPr lang="en-US" sz="2100" i="1" dirty="0"/>
              <a:t>p </a:t>
            </a:r>
            <a:r>
              <a:rPr lang="en-US" sz="2100" dirty="0"/>
              <a:t>written as</a:t>
            </a:r>
            <a:r>
              <a:rPr lang="en-US" sz="2100" i="1" dirty="0"/>
              <a:t> r</a:t>
            </a:r>
            <a:endParaRPr lang="en-US" sz="2100" dirty="0"/>
          </a:p>
          <a:p>
            <a:pPr marL="419100" indent="-419100"/>
            <a:r>
              <a:rPr lang="en-US" sz="2200" dirty="0"/>
              <a:t>Therefore, orientations can be parameterized as:</a:t>
            </a:r>
          </a:p>
          <a:p>
            <a:pPr marL="0" indent="0">
              <a:buNone/>
            </a:pPr>
            <a:endParaRPr lang="en-US" dirty="0"/>
          </a:p>
        </p:txBody>
      </p:sp>
      <p:graphicFrame>
        <p:nvGraphicFramePr>
          <p:cNvPr id="4" name="Object 5"/>
          <p:cNvGraphicFramePr>
            <a:graphicFrameLocks noChangeAspect="1"/>
          </p:cNvGraphicFramePr>
          <p:nvPr>
            <p:extLst>
              <p:ext uri="{D42A27DB-BD31-4B8C-83A1-F6EECF244321}">
                <p14:modId xmlns:p14="http://schemas.microsoft.com/office/powerpoint/2010/main" val="491003736"/>
              </p:ext>
            </p:extLst>
          </p:nvPr>
        </p:nvGraphicFramePr>
        <p:xfrm>
          <a:off x="755650" y="1519940"/>
          <a:ext cx="6264275" cy="404813"/>
        </p:xfrm>
        <a:graphic>
          <a:graphicData uri="http://schemas.openxmlformats.org/presentationml/2006/ole">
            <mc:AlternateContent xmlns:mc="http://schemas.openxmlformats.org/markup-compatibility/2006">
              <mc:Choice xmlns:v="urn:schemas-microsoft-com:vml" Requires="v">
                <p:oleObj spid="_x0000_s10282" name="Equation" r:id="rId3" imgW="3936960" imgH="253800" progId="Equation.3">
                  <p:embed/>
                </p:oleObj>
              </mc:Choice>
              <mc:Fallback>
                <p:oleObj name="Equation" r:id="rId3" imgW="3936960" imgH="25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519940"/>
                        <a:ext cx="6264275" cy="404813"/>
                      </a:xfrm>
                      <a:prstGeom prst="rect">
                        <a:avLst/>
                      </a:prstGeom>
                    </p:spPr>
                  </p:pic>
                </p:oleObj>
              </mc:Fallback>
            </mc:AlternateContent>
          </a:graphicData>
        </a:graphic>
      </p:graphicFrame>
      <p:graphicFrame>
        <p:nvGraphicFramePr>
          <p:cNvPr id="5" name="Object 9"/>
          <p:cNvGraphicFramePr>
            <a:graphicFrameLocks noChangeAspect="1"/>
          </p:cNvGraphicFramePr>
          <p:nvPr>
            <p:extLst>
              <p:ext uri="{D42A27DB-BD31-4B8C-83A1-F6EECF244321}">
                <p14:modId xmlns:p14="http://schemas.microsoft.com/office/powerpoint/2010/main" val="192216662"/>
              </p:ext>
            </p:extLst>
          </p:nvPr>
        </p:nvGraphicFramePr>
        <p:xfrm>
          <a:off x="755650" y="1982262"/>
          <a:ext cx="6842125" cy="446088"/>
        </p:xfrm>
        <a:graphic>
          <a:graphicData uri="http://schemas.openxmlformats.org/presentationml/2006/ole">
            <mc:AlternateContent xmlns:mc="http://schemas.openxmlformats.org/markup-compatibility/2006">
              <mc:Choice xmlns:v="urn:schemas-microsoft-com:vml" Requires="v">
                <p:oleObj spid="_x0000_s10283" name="Equation" r:id="rId5" imgW="4863960" imgH="317160" progId="Equation.3">
                  <p:embed/>
                </p:oleObj>
              </mc:Choice>
              <mc:Fallback>
                <p:oleObj name="Equation" r:id="rId5" imgW="4863960" imgH="3171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1982262"/>
                        <a:ext cx="6842125"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 name="Object 25"/>
          <p:cNvGraphicFramePr>
            <a:graphicFrameLocks noChangeAspect="1"/>
          </p:cNvGraphicFramePr>
          <p:nvPr>
            <p:extLst>
              <p:ext uri="{D42A27DB-BD31-4B8C-83A1-F6EECF244321}">
                <p14:modId xmlns:p14="http://schemas.microsoft.com/office/powerpoint/2010/main" val="3217910969"/>
              </p:ext>
            </p:extLst>
          </p:nvPr>
        </p:nvGraphicFramePr>
        <p:xfrm>
          <a:off x="1768831" y="2514956"/>
          <a:ext cx="4356100" cy="287338"/>
        </p:xfrm>
        <a:graphic>
          <a:graphicData uri="http://schemas.openxmlformats.org/presentationml/2006/ole">
            <mc:AlternateContent xmlns:mc="http://schemas.openxmlformats.org/markup-compatibility/2006">
              <mc:Choice xmlns:v="urn:schemas-microsoft-com:vml" Requires="v">
                <p:oleObj spid="_x0000_s10284" name="Equation" r:id="rId7" imgW="3073320" imgH="203040" progId="Equation.3">
                  <p:embed/>
                </p:oleObj>
              </mc:Choice>
              <mc:Fallback>
                <p:oleObj name="Equation" r:id="rId7" imgW="307332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8831" y="2514956"/>
                        <a:ext cx="4356100" cy="28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89790588"/>
              </p:ext>
            </p:extLst>
          </p:nvPr>
        </p:nvGraphicFramePr>
        <p:xfrm>
          <a:off x="2834747" y="4673246"/>
          <a:ext cx="2663825" cy="642937"/>
        </p:xfrm>
        <a:graphic>
          <a:graphicData uri="http://schemas.openxmlformats.org/presentationml/2006/ole">
            <mc:AlternateContent xmlns:mc="http://schemas.openxmlformats.org/markup-compatibility/2006">
              <mc:Choice xmlns:v="urn:schemas-microsoft-com:vml" Requires="v">
                <p:oleObj spid="_x0000_s10285" name="Equation" r:id="rId9" imgW="1892160" imgH="457200" progId="Equation.3">
                  <p:embed/>
                </p:oleObj>
              </mc:Choice>
              <mc:Fallback>
                <p:oleObj name="Equation" r:id="rId9" imgW="189216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4747" y="4673246"/>
                        <a:ext cx="2663825" cy="642937"/>
                      </a:xfrm>
                      <a:prstGeom prst="rect">
                        <a:avLst/>
                      </a:prstGeom>
                    </p:spPr>
                  </p:pic>
                </p:oleObj>
              </mc:Fallback>
            </mc:AlternateContent>
          </a:graphicData>
        </a:graphic>
      </p:graphicFrame>
    </p:spTree>
    <p:extLst>
      <p:ext uri="{BB962C8B-B14F-4D97-AF65-F5344CB8AC3E}">
        <p14:creationId xmlns:p14="http://schemas.microsoft.com/office/powerpoint/2010/main" val="176663796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ArcBall</a:t>
            </a:r>
            <a:r>
              <a:rPr lang="en-US" dirty="0" smtClean="0"/>
              <a:t> Technique</a:t>
            </a:r>
            <a:endParaRPr lang="en-US" dirty="0"/>
          </a:p>
        </p:txBody>
      </p:sp>
      <p:sp>
        <p:nvSpPr>
          <p:cNvPr id="3" name="Content Placeholder 2"/>
          <p:cNvSpPr>
            <a:spLocks noGrp="1"/>
          </p:cNvSpPr>
          <p:nvPr>
            <p:ph idx="1"/>
          </p:nvPr>
        </p:nvSpPr>
        <p:spPr>
          <a:xfrm>
            <a:off x="501742" y="1797756"/>
            <a:ext cx="7556313" cy="601133"/>
          </a:xfrm>
        </p:spPr>
        <p:txBody>
          <a:bodyPr/>
          <a:lstStyle/>
          <a:p>
            <a:r>
              <a:rPr lang="en-US" dirty="0" smtClean="0"/>
              <a:t>Interface to rotate </a:t>
            </a:r>
            <a:r>
              <a:rPr lang="en-US" dirty="0"/>
              <a:t>a 3</a:t>
            </a:r>
            <a:r>
              <a:rPr lang="en-US" i="1" dirty="0"/>
              <a:t>D</a:t>
            </a:r>
            <a:r>
              <a:rPr lang="en-US" dirty="0"/>
              <a:t> </a:t>
            </a:r>
            <a:r>
              <a:rPr lang="en-US" dirty="0" smtClean="0"/>
              <a:t>object</a:t>
            </a:r>
            <a:r>
              <a:rPr lang="en-US" dirty="0"/>
              <a:t> </a:t>
            </a:r>
            <a:r>
              <a:rPr lang="en-US" dirty="0" smtClean="0"/>
              <a:t>using </a:t>
            </a:r>
            <a:r>
              <a:rPr lang="en-US" dirty="0"/>
              <a:t>just a mouse</a:t>
            </a:r>
          </a:p>
        </p:txBody>
      </p:sp>
      <p:pic>
        <p:nvPicPr>
          <p:cNvPr id="1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74" y="2398889"/>
            <a:ext cx="3781425"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pic>
      <p:pic>
        <p:nvPicPr>
          <p:cNvPr id="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4981" y="2379486"/>
            <a:ext cx="397192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pic>
      <p:sp>
        <p:nvSpPr>
          <p:cNvPr id="16" name="Rectangle 15"/>
          <p:cNvSpPr/>
          <p:nvPr/>
        </p:nvSpPr>
        <p:spPr>
          <a:xfrm>
            <a:off x="1240189" y="5760861"/>
            <a:ext cx="2174700" cy="923330"/>
          </a:xfrm>
          <a:prstGeom prst="rect">
            <a:avLst/>
          </a:prstGeom>
        </p:spPr>
        <p:txBody>
          <a:bodyPr wrap="square">
            <a:spAutoFit/>
          </a:bodyPr>
          <a:lstStyle/>
          <a:p>
            <a:pPr algn="ctr"/>
            <a:r>
              <a:rPr lang="en-US" dirty="0" smtClean="0"/>
              <a:t>Arc Interpretation</a:t>
            </a:r>
          </a:p>
          <a:p>
            <a:pPr algn="ctr"/>
            <a:r>
              <a:rPr lang="en-US" dirty="0" smtClean="0"/>
              <a:t>a – rotation axis</a:t>
            </a:r>
          </a:p>
          <a:p>
            <a:pPr algn="ctr"/>
            <a:r>
              <a:rPr lang="en-US" dirty="0" err="1" smtClean="0"/>
              <a:t>θ</a:t>
            </a:r>
            <a:r>
              <a:rPr lang="en-US" dirty="0" smtClean="0"/>
              <a:t> – rotation angle</a:t>
            </a:r>
            <a:endParaRPr lang="en-US" dirty="0"/>
          </a:p>
        </p:txBody>
      </p:sp>
      <p:sp>
        <p:nvSpPr>
          <p:cNvPr id="17" name="Rectangle 16"/>
          <p:cNvSpPr/>
          <p:nvPr/>
        </p:nvSpPr>
        <p:spPr>
          <a:xfrm>
            <a:off x="6066742" y="5866015"/>
            <a:ext cx="1991313" cy="369332"/>
          </a:xfrm>
          <a:prstGeom prst="rect">
            <a:avLst/>
          </a:prstGeom>
        </p:spPr>
        <p:txBody>
          <a:bodyPr wrap="none">
            <a:spAutoFit/>
          </a:bodyPr>
          <a:lstStyle/>
          <a:p>
            <a:r>
              <a:rPr lang="en-US" dirty="0" smtClean="0"/>
              <a:t>Arc Combination</a:t>
            </a:r>
            <a:endParaRPr lang="en-US" dirty="0"/>
          </a:p>
        </p:txBody>
      </p:sp>
    </p:spTree>
    <p:extLst>
      <p:ext uri="{BB962C8B-B14F-4D97-AF65-F5344CB8AC3E}">
        <p14:creationId xmlns:p14="http://schemas.microsoft.com/office/powerpoint/2010/main" val="282667288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we do with it? </a:t>
            </a:r>
            <a:endParaRPr lang="en-US" dirty="0"/>
          </a:p>
        </p:txBody>
      </p:sp>
      <p:sp>
        <p:nvSpPr>
          <p:cNvPr id="3" name="Content Placeholder 2"/>
          <p:cNvSpPr>
            <a:spLocks noGrp="1"/>
          </p:cNvSpPr>
          <p:nvPr>
            <p:ph idx="1"/>
          </p:nvPr>
        </p:nvSpPr>
        <p:spPr/>
        <p:txBody>
          <a:bodyPr/>
          <a:lstStyle/>
          <a:p>
            <a:r>
              <a:rPr lang="en-US" dirty="0" smtClean="0"/>
              <a:t>Goal: Implement an algorithm to rotate an object, using the </a:t>
            </a:r>
            <a:r>
              <a:rPr lang="en-US" dirty="0" err="1" smtClean="0"/>
              <a:t>Arcball</a:t>
            </a:r>
            <a:r>
              <a:rPr lang="en-US" dirty="0" smtClean="0"/>
              <a:t> paradigm</a:t>
            </a:r>
          </a:p>
          <a:p>
            <a:r>
              <a:rPr lang="en-US" dirty="0" smtClean="0"/>
              <a:t>Input: Mouse movement</a:t>
            </a:r>
          </a:p>
          <a:p>
            <a:r>
              <a:rPr lang="en-US" dirty="0" smtClean="0"/>
              <a:t>Output: a rotation matrix for a 3D object</a:t>
            </a:r>
            <a:endParaRPr lang="en-US" dirty="0"/>
          </a:p>
        </p:txBody>
      </p:sp>
      <p:pic>
        <p:nvPicPr>
          <p:cNvPr id="4" name="Picture 3"/>
          <p:cNvPicPr>
            <a:picLocks noChangeAspect="1"/>
          </p:cNvPicPr>
          <p:nvPr/>
        </p:nvPicPr>
        <p:blipFill>
          <a:blip r:embed="rId2"/>
          <a:stretch>
            <a:fillRect/>
          </a:stretch>
        </p:blipFill>
        <p:spPr>
          <a:xfrm>
            <a:off x="5822245" y="3866158"/>
            <a:ext cx="2743200" cy="2394942"/>
          </a:xfrm>
          <a:prstGeom prst="rect">
            <a:avLst/>
          </a:prstGeom>
        </p:spPr>
      </p:pic>
    </p:spTree>
    <p:extLst>
      <p:ext uri="{BB962C8B-B14F-4D97-AF65-F5344CB8AC3E}">
        <p14:creationId xmlns:p14="http://schemas.microsoft.com/office/powerpoint/2010/main" val="193540219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ckwell"/>
                <a:cs typeface="Rockwell"/>
              </a:rPr>
              <a:t>Sphere As a Virtual </a:t>
            </a:r>
            <a:r>
              <a:rPr lang="en-US" dirty="0" smtClean="0">
                <a:latin typeface="Rockwell"/>
                <a:cs typeface="Rockwell"/>
              </a:rPr>
              <a:t>Trackball </a:t>
            </a:r>
            <a:r>
              <a:rPr lang="en-US" baseline="30000" dirty="0" smtClean="0">
                <a:latin typeface="Rockwell"/>
                <a:cs typeface="Rockwell"/>
              </a:rPr>
              <a:t>[7]</a:t>
            </a:r>
            <a:endParaRPr lang="en-US" baseline="30000" dirty="0">
              <a:latin typeface="Rockwell"/>
              <a:cs typeface="Rockwell"/>
            </a:endParaRPr>
          </a:p>
        </p:txBody>
      </p:sp>
      <p:sp>
        <p:nvSpPr>
          <p:cNvPr id="3" name="Content Placeholder 2"/>
          <p:cNvSpPr>
            <a:spLocks noGrp="1"/>
          </p:cNvSpPr>
          <p:nvPr>
            <p:ph idx="1"/>
          </p:nvPr>
        </p:nvSpPr>
        <p:spPr/>
        <p:txBody>
          <a:bodyPr/>
          <a:lstStyle/>
          <a:p>
            <a:pPr marL="731838" lvl="1" indent="-457200">
              <a:buFont typeface="Wingdings 3" charset="0"/>
              <a:buAutoNum type="arabicPeriod"/>
            </a:pPr>
            <a:r>
              <a:rPr lang="en-US" dirty="0"/>
              <a:t>Consider screen coordinates from (0,0) to (</a:t>
            </a:r>
            <a:r>
              <a:rPr lang="en-US" dirty="0" err="1"/>
              <a:t>w,h</a:t>
            </a:r>
            <a:r>
              <a:rPr lang="en-US" dirty="0"/>
              <a:t>).</a:t>
            </a:r>
          </a:p>
          <a:p>
            <a:pPr marL="731838" lvl="1" indent="-457200">
              <a:buFont typeface="Bookman Old Style" charset="0"/>
              <a:buAutoNum type="arabicPeriod"/>
            </a:pPr>
            <a:r>
              <a:rPr lang="en-US" dirty="0"/>
              <a:t>Mouse coordinates (</a:t>
            </a:r>
            <a:r>
              <a:rPr lang="en-US" dirty="0" err="1"/>
              <a:t>x,y</a:t>
            </a:r>
            <a:r>
              <a:rPr lang="en-US" dirty="0"/>
              <a:t>) are used to sample a function, z(</a:t>
            </a:r>
            <a:r>
              <a:rPr lang="en-US" dirty="0" err="1"/>
              <a:t>x,y</a:t>
            </a:r>
            <a:r>
              <a:rPr lang="en-US" dirty="0"/>
              <a:t>):</a:t>
            </a:r>
          </a:p>
          <a:p>
            <a:pPr marL="731838" lvl="1" indent="-457200">
              <a:buFont typeface="Bookman Old Style" charset="0"/>
              <a:buAutoNum type="arabicPeriod"/>
            </a:pPr>
            <a:endParaRPr lang="en-US" dirty="0"/>
          </a:p>
          <a:p>
            <a:pPr marL="731838" lvl="1" indent="-457200">
              <a:buFont typeface="Bookman Old Style" charset="0"/>
              <a:buAutoNum type="arabicPeriod"/>
            </a:pPr>
            <a:endParaRPr lang="en-US" dirty="0"/>
          </a:p>
          <a:p>
            <a:pPr marL="731838" lvl="1" indent="-457200">
              <a:buFont typeface="Bookman Old Style" charset="0"/>
              <a:buAutoNum type="arabicPeriod"/>
            </a:pPr>
            <a:endParaRPr lang="en-US" dirty="0"/>
          </a:p>
          <a:p>
            <a:pPr marL="731838" lvl="1" indent="-457200">
              <a:buFont typeface="Bookman Old Style" charset="0"/>
              <a:buAutoNum type="arabicPeriod"/>
            </a:pPr>
            <a:endParaRPr lang="en-US" dirty="0"/>
          </a:p>
          <a:p>
            <a:pPr marL="731838" lvl="1" indent="-457200">
              <a:buFont typeface="Bookman Old Style" charset="0"/>
              <a:buAutoNum type="arabicPeriod"/>
            </a:pPr>
            <a:endParaRPr lang="en-US" dirty="0"/>
          </a:p>
          <a:p>
            <a:pPr marL="731838" lvl="1" indent="-457200">
              <a:buFont typeface="Bookman Old Style" charset="0"/>
              <a:buAutoNum type="arabicPeriod"/>
            </a:pPr>
            <a:endParaRPr lang="en-US" dirty="0"/>
          </a:p>
          <a:p>
            <a:pPr marL="731838" lvl="1" indent="-457200">
              <a:buFont typeface="Bookman Old Style" charset="0"/>
              <a:buAutoNum type="arabicPeriod"/>
            </a:pPr>
            <a:endParaRPr lang="en-US" dirty="0"/>
          </a:p>
          <a:p>
            <a:pPr marL="731838" lvl="1" indent="-457200">
              <a:buFont typeface="Bookman Old Style" charset="0"/>
              <a:buAutoNum type="arabicPeriod"/>
            </a:pPr>
            <a:r>
              <a:rPr lang="en-US" dirty="0"/>
              <a:t>Points inside the circle are mapped onto a sphere, while points outside are mapped onto plane  z=0.</a:t>
            </a:r>
          </a:p>
          <a:p>
            <a:pPr marL="731838" lvl="1" indent="-457200">
              <a:buNone/>
            </a:pPr>
            <a:endParaRPr lang="en-US" dirty="0"/>
          </a:p>
          <a:p>
            <a:endParaRPr lang="en-US" dirty="0"/>
          </a:p>
        </p:txBody>
      </p:sp>
      <p:pic>
        <p:nvPicPr>
          <p:cNvPr id="4" name="Picture 5" descr="arcball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5331" y="2665060"/>
            <a:ext cx="3310114" cy="2482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41089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ckwell"/>
                <a:cs typeface="Rockwell"/>
              </a:rPr>
              <a:t>Hemisphere Inscribed in Screen </a:t>
            </a:r>
            <a:r>
              <a:rPr lang="en-US" dirty="0" smtClean="0">
                <a:latin typeface="Rockwell"/>
                <a:cs typeface="Rockwell"/>
              </a:rPr>
              <a:t>Area </a:t>
            </a:r>
            <a:r>
              <a:rPr lang="en-US" baseline="30000" dirty="0">
                <a:cs typeface="Rockwell"/>
              </a:rPr>
              <a:t>[7]</a:t>
            </a:r>
            <a:endParaRPr lang="en-US" dirty="0">
              <a:latin typeface="Rockwell"/>
              <a:cs typeface="Rockwell"/>
            </a:endParaRPr>
          </a:p>
        </p:txBody>
      </p:sp>
      <p:sp>
        <p:nvSpPr>
          <p:cNvPr id="3" name="Content Placeholder 2"/>
          <p:cNvSpPr>
            <a:spLocks noGrp="1"/>
          </p:cNvSpPr>
          <p:nvPr>
            <p:ph idx="1"/>
          </p:nvPr>
        </p:nvSpPr>
        <p:spPr/>
        <p:txBody>
          <a:bodyPr/>
          <a:lstStyle/>
          <a:p>
            <a:pPr>
              <a:lnSpc>
                <a:spcPct val="80000"/>
              </a:lnSpc>
            </a:pPr>
            <a:r>
              <a:rPr lang="en-US" dirty="0"/>
              <a:t>Circle centered at the origin:</a:t>
            </a:r>
          </a:p>
          <a:p>
            <a:pPr>
              <a:lnSpc>
                <a:spcPct val="80000"/>
              </a:lnSpc>
            </a:pPr>
            <a:endParaRPr lang="en-US" dirty="0"/>
          </a:p>
          <a:p>
            <a:pPr marL="0" indent="0">
              <a:lnSpc>
                <a:spcPct val="80000"/>
              </a:lnSpc>
              <a:buNone/>
            </a:pPr>
            <a:endParaRPr lang="en-US" dirty="0"/>
          </a:p>
          <a:p>
            <a:pPr>
              <a:lnSpc>
                <a:spcPct val="80000"/>
              </a:lnSpc>
            </a:pPr>
            <a:r>
              <a:rPr lang="en-US" dirty="0"/>
              <a:t>Circle centered at (w/2, h/2):</a:t>
            </a:r>
          </a:p>
          <a:p>
            <a:pPr marL="0" indent="0">
              <a:buNone/>
            </a:pPr>
            <a:endParaRPr lang="en-US" dirty="0"/>
          </a:p>
        </p:txBody>
      </p:sp>
      <p:sp>
        <p:nvSpPr>
          <p:cNvPr id="4" name="TextBox 3"/>
          <p:cNvSpPr txBox="1"/>
          <p:nvPr/>
        </p:nvSpPr>
        <p:spPr>
          <a:xfrm>
            <a:off x="-1524000" y="2991556"/>
            <a:ext cx="184666" cy="369332"/>
          </a:xfrm>
          <a:prstGeom prst="rect">
            <a:avLst/>
          </a:prstGeom>
          <a:noFill/>
        </p:spPr>
        <p:txBody>
          <a:bodyPr wrap="none" rtlCol="0">
            <a:spAutoFit/>
          </a:bodyPr>
          <a:lstStyle/>
          <a:p>
            <a:endParaRPr lang="en-US" dirty="0"/>
          </a:p>
        </p:txBody>
      </p:sp>
      <p:graphicFrame>
        <p:nvGraphicFramePr>
          <p:cNvPr id="5" name="Object 7"/>
          <p:cNvGraphicFramePr>
            <a:graphicFrameLocks noChangeAspect="1"/>
          </p:cNvGraphicFramePr>
          <p:nvPr>
            <p:extLst>
              <p:ext uri="{D42A27DB-BD31-4B8C-83A1-F6EECF244321}">
                <p14:modId xmlns:p14="http://schemas.microsoft.com/office/powerpoint/2010/main" val="1716522496"/>
              </p:ext>
            </p:extLst>
          </p:nvPr>
        </p:nvGraphicFramePr>
        <p:xfrm>
          <a:off x="755650" y="2588835"/>
          <a:ext cx="4752975" cy="560388"/>
        </p:xfrm>
        <a:graphic>
          <a:graphicData uri="http://schemas.openxmlformats.org/presentationml/2006/ole">
            <mc:AlternateContent xmlns:mc="http://schemas.openxmlformats.org/markup-compatibility/2006">
              <mc:Choice xmlns:v="urn:schemas-microsoft-com:vml" Requires="v">
                <p:oleObj spid="_x0000_s3087" name="Equation" r:id="rId3" imgW="2374560" imgH="279360" progId="Equation.3">
                  <p:embed/>
                </p:oleObj>
              </mc:Choice>
              <mc:Fallback>
                <p:oleObj name="Equation" r:id="rId3" imgW="2374560" imgH="2793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588835"/>
                        <a:ext cx="4752975"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pic>
        <p:nvPicPr>
          <p:cNvPr id="7" name="Picture 4" descr="arcball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929290" y="4068234"/>
            <a:ext cx="3722687" cy="2555875"/>
          </a:xfrm>
          <a:prstGeom prst="rect">
            <a:avLst/>
          </a:prstGeom>
        </p:spPr>
      </p:pic>
    </p:spTree>
    <p:extLst>
      <p:ext uri="{BB962C8B-B14F-4D97-AF65-F5344CB8AC3E}">
        <p14:creationId xmlns:p14="http://schemas.microsoft.com/office/powerpoint/2010/main" val="372991214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ckwell"/>
                <a:cs typeface="Rockwell"/>
              </a:rPr>
              <a:t>Angle-axis </a:t>
            </a:r>
            <a:r>
              <a:rPr lang="en-US" dirty="0" smtClean="0">
                <a:latin typeface="Rockwell"/>
                <a:cs typeface="Rockwell"/>
              </a:rPr>
              <a:t>Transformation </a:t>
            </a:r>
            <a:r>
              <a:rPr lang="en-US" baseline="30000" dirty="0">
                <a:cs typeface="Rockwell"/>
              </a:rPr>
              <a:t>[7]</a:t>
            </a:r>
            <a:endParaRPr lang="en-US" dirty="0">
              <a:latin typeface="Rockwell"/>
              <a:cs typeface="Rockwell"/>
            </a:endParaRPr>
          </a:p>
        </p:txBody>
      </p:sp>
      <p:sp>
        <p:nvSpPr>
          <p:cNvPr id="3" name="Content Placeholder 2"/>
          <p:cNvSpPr>
            <a:spLocks noGrp="1"/>
          </p:cNvSpPr>
          <p:nvPr>
            <p:ph idx="1"/>
          </p:nvPr>
        </p:nvSpPr>
        <p:spPr/>
        <p:txBody>
          <a:bodyPr/>
          <a:lstStyle/>
          <a:p>
            <a:r>
              <a:rPr lang="en-US" dirty="0"/>
              <a:t>Mouse dragged from                             to</a:t>
            </a:r>
          </a:p>
          <a:p>
            <a:endParaRPr lang="en-US" dirty="0"/>
          </a:p>
          <a:p>
            <a:r>
              <a:rPr lang="en-US" dirty="0"/>
              <a:t>Rotation angle:</a:t>
            </a:r>
          </a:p>
          <a:p>
            <a:endParaRPr lang="en-US" dirty="0"/>
          </a:p>
          <a:p>
            <a:r>
              <a:rPr lang="en-US" dirty="0"/>
              <a:t>Rotation axis:</a:t>
            </a:r>
          </a:p>
          <a:p>
            <a:endParaRPr lang="en-US" dirty="0"/>
          </a:p>
          <a:p>
            <a:endParaRPr lang="en-US" dirty="0"/>
          </a:p>
        </p:txBody>
      </p:sp>
      <p:graphicFrame>
        <p:nvGraphicFramePr>
          <p:cNvPr id="4" name="Object 4"/>
          <p:cNvGraphicFramePr>
            <a:graphicFrameLocks noChangeAspect="1"/>
          </p:cNvGraphicFramePr>
          <p:nvPr>
            <p:extLst>
              <p:ext uri="{D42A27DB-BD31-4B8C-83A1-F6EECF244321}">
                <p14:modId xmlns:p14="http://schemas.microsoft.com/office/powerpoint/2010/main" val="859089545"/>
              </p:ext>
            </p:extLst>
          </p:nvPr>
        </p:nvGraphicFramePr>
        <p:xfrm>
          <a:off x="3342395" y="1981200"/>
          <a:ext cx="1728787" cy="452438"/>
        </p:xfrm>
        <a:graphic>
          <a:graphicData uri="http://schemas.openxmlformats.org/presentationml/2006/ole">
            <mc:AlternateContent xmlns:mc="http://schemas.openxmlformats.org/markup-compatibility/2006">
              <mc:Choice xmlns:v="urn:schemas-microsoft-com:vml" Requires="v">
                <p:oleObj spid="_x0000_s4122" name="Equation" r:id="rId3" imgW="1117440" imgH="291960" progId="Equation.3">
                  <p:embed/>
                </p:oleObj>
              </mc:Choice>
              <mc:Fallback>
                <p:oleObj name="Equation" r:id="rId3" imgW="1117440" imgH="2919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395" y="1981200"/>
                        <a:ext cx="1728787"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 name="Object 11"/>
          <p:cNvGraphicFramePr>
            <a:graphicFrameLocks noChangeAspect="1"/>
          </p:cNvGraphicFramePr>
          <p:nvPr>
            <p:extLst>
              <p:ext uri="{D42A27DB-BD31-4B8C-83A1-F6EECF244321}">
                <p14:modId xmlns:p14="http://schemas.microsoft.com/office/powerpoint/2010/main" val="3855420067"/>
              </p:ext>
            </p:extLst>
          </p:nvPr>
        </p:nvGraphicFramePr>
        <p:xfrm>
          <a:off x="5454128" y="1958882"/>
          <a:ext cx="1968500" cy="439738"/>
        </p:xfrm>
        <a:graphic>
          <a:graphicData uri="http://schemas.openxmlformats.org/presentationml/2006/ole">
            <mc:AlternateContent xmlns:mc="http://schemas.openxmlformats.org/markup-compatibility/2006">
              <mc:Choice xmlns:v="urn:schemas-microsoft-com:vml" Requires="v">
                <p:oleObj spid="_x0000_s4123" name="Equation" r:id="rId5" imgW="1307880" imgH="291960" progId="Equation.3">
                  <p:embed/>
                </p:oleObj>
              </mc:Choice>
              <mc:Fallback>
                <p:oleObj name="Equation" r:id="rId5" imgW="1307880" imgH="2919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4128" y="1958882"/>
                        <a:ext cx="1968500"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pic>
        <p:nvPicPr>
          <p:cNvPr id="6" name="Picture 13" descr="latex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69484" y="3068638"/>
            <a:ext cx="2160587" cy="4841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latex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1333" y="4222387"/>
            <a:ext cx="1366838" cy="4095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rcball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1891" y="3810880"/>
            <a:ext cx="3289300" cy="256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26125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Rotation as Two Reflections </a:t>
            </a:r>
            <a:r>
              <a:rPr lang="en-US" baseline="30000" dirty="0" smtClean="0">
                <a:cs typeface="Rockwell"/>
              </a:rPr>
              <a:t>[8]</a:t>
            </a:r>
            <a:endParaRPr lang="en-US" dirty="0"/>
          </a:p>
        </p:txBody>
      </p:sp>
      <p:sp>
        <p:nvSpPr>
          <p:cNvPr id="3" name="Content Placeholder 2"/>
          <p:cNvSpPr>
            <a:spLocks noGrp="1"/>
          </p:cNvSpPr>
          <p:nvPr>
            <p:ph idx="1"/>
          </p:nvPr>
        </p:nvSpPr>
        <p:spPr/>
        <p:txBody>
          <a:bodyPr/>
          <a:lstStyle/>
          <a:p>
            <a:r>
              <a:rPr lang="en-US" dirty="0"/>
              <a:t>Practical implementations use two reflections instead of a rotation </a:t>
            </a:r>
          </a:p>
          <a:p>
            <a:pPr lvl="1"/>
            <a:r>
              <a:rPr lang="en-US" dirty="0"/>
              <a:t>Product of two reflections in intersecting planes is equivalent to a rotation. </a:t>
            </a:r>
          </a:p>
          <a:p>
            <a:pPr lvl="1"/>
            <a:r>
              <a:rPr lang="en-US" dirty="0"/>
              <a:t>The axis of this rotation is the line of intersection of the planes, while the angle of rotation is twice the angle between the two planes.</a:t>
            </a:r>
          </a:p>
          <a:p>
            <a:pPr marL="0" indent="0">
              <a:buNone/>
            </a:pPr>
            <a:endParaRPr lang="en-US" dirty="0"/>
          </a:p>
        </p:txBody>
      </p:sp>
    </p:spTree>
    <p:extLst>
      <p:ext uri="{BB962C8B-B14F-4D97-AF65-F5344CB8AC3E}">
        <p14:creationId xmlns:p14="http://schemas.microsoft.com/office/powerpoint/2010/main" val="138306943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baseline="30000" dirty="0">
                <a:cs typeface="Rockwell"/>
              </a:rPr>
              <a:t>[8]</a:t>
            </a:r>
            <a:endParaRPr lang="en-US" dirty="0"/>
          </a:p>
        </p:txBody>
      </p:sp>
      <p:sp>
        <p:nvSpPr>
          <p:cNvPr id="3" name="Content Placeholder 2"/>
          <p:cNvSpPr>
            <a:spLocks noGrp="1"/>
          </p:cNvSpPr>
          <p:nvPr>
            <p:ph idx="1"/>
          </p:nvPr>
        </p:nvSpPr>
        <p:spPr/>
        <p:txBody>
          <a:bodyPr/>
          <a:lstStyle/>
          <a:p>
            <a:r>
              <a:rPr lang="en-US" dirty="0"/>
              <a:t>Put two mirrors at 90° to each other and put an object in front of them. </a:t>
            </a:r>
          </a:p>
          <a:p>
            <a:r>
              <a:rPr lang="en-US" dirty="0"/>
              <a:t>The reflection on the second mirror will appear to have been rotated by 180° relative to the original object. </a:t>
            </a:r>
          </a:p>
          <a:p>
            <a:r>
              <a:rPr lang="en-US" dirty="0"/>
              <a:t>The rotation angle 180° is twice the angle between mirrors, which is  90° in this example</a:t>
            </a:r>
            <a:r>
              <a:rPr lang="en-US" dirty="0" smtClean="0"/>
              <a:t>.</a:t>
            </a:r>
            <a:endParaRPr lang="pt-BR" dirty="0"/>
          </a:p>
          <a:p>
            <a:endParaRPr lang="en-US" dirty="0"/>
          </a:p>
        </p:txBody>
      </p:sp>
      <p:pic>
        <p:nvPicPr>
          <p:cNvPr id="5" name="Picture 4" descr="rotated1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367331" y="4207918"/>
            <a:ext cx="3042894" cy="2454601"/>
          </a:xfrm>
          <a:prstGeom prst="rect">
            <a:avLst/>
          </a:prstGeom>
        </p:spPr>
      </p:pic>
    </p:spTree>
    <p:extLst>
      <p:ext uri="{BB962C8B-B14F-4D97-AF65-F5344CB8AC3E}">
        <p14:creationId xmlns:p14="http://schemas.microsoft.com/office/powerpoint/2010/main" val="363689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a:t>
            </a:r>
            <a:r>
              <a:rPr lang="en-US" dirty="0" err="1" smtClean="0"/>
              <a:t>Rotator.js</a:t>
            </a:r>
            <a:r>
              <a:rPr lang="en-US" dirty="0" smtClean="0"/>
              <a:t> </a:t>
            </a:r>
            <a:r>
              <a:rPr lang="en-US" baseline="30000" dirty="0" smtClean="0">
                <a:cs typeface="Rockwell"/>
              </a:rPr>
              <a:t>[10]</a:t>
            </a:r>
            <a:endParaRPr lang="en-US" dirty="0"/>
          </a:p>
        </p:txBody>
      </p:sp>
      <p:sp>
        <p:nvSpPr>
          <p:cNvPr id="3" name="Content Placeholder 2"/>
          <p:cNvSpPr>
            <a:spLocks noGrp="1"/>
          </p:cNvSpPr>
          <p:nvPr>
            <p:ph idx="1"/>
          </p:nvPr>
        </p:nvSpPr>
        <p:spPr/>
        <p:txBody>
          <a:bodyPr>
            <a:normAutofit lnSpcReduction="10000"/>
          </a:bodyPr>
          <a:lstStyle/>
          <a:p>
            <a:pPr>
              <a:lnSpc>
                <a:spcPct val="90000"/>
              </a:lnSpc>
            </a:pPr>
            <a:r>
              <a:rPr lang="en-US" dirty="0" err="1"/>
              <a:t>setView</a:t>
            </a:r>
            <a:r>
              <a:rPr lang="en-US" dirty="0"/>
              <a:t> = function( </a:t>
            </a:r>
            <a:r>
              <a:rPr lang="en-US" dirty="0" err="1"/>
              <a:t>viewDirVec</a:t>
            </a:r>
            <a:r>
              <a:rPr lang="en-US" dirty="0"/>
              <a:t>, </a:t>
            </a:r>
            <a:r>
              <a:rPr lang="en-US" dirty="0" err="1"/>
              <a:t>viewUpVec</a:t>
            </a:r>
            <a:r>
              <a:rPr lang="en-US" dirty="0"/>
              <a:t>, </a:t>
            </a:r>
            <a:r>
              <a:rPr lang="en-US" dirty="0" err="1"/>
              <a:t>viewDistance</a:t>
            </a:r>
            <a:r>
              <a:rPr lang="en-US" dirty="0"/>
              <a:t> )</a:t>
            </a:r>
          </a:p>
          <a:p>
            <a:pPr lvl="1">
              <a:lnSpc>
                <a:spcPct val="90000"/>
              </a:lnSpc>
            </a:pPr>
            <a:r>
              <a:rPr lang="en-US" dirty="0"/>
              <a:t>Create view matrix using (</a:t>
            </a:r>
            <a:r>
              <a:rPr lang="en-US" dirty="0" err="1"/>
              <a:t>u</a:t>
            </a:r>
            <a:r>
              <a:rPr lang="en-US" baseline="-25000" dirty="0" err="1"/>
              <a:t>x</a:t>
            </a:r>
            <a:r>
              <a:rPr lang="en-US" baseline="-25000" dirty="0"/>
              <a:t>, </a:t>
            </a:r>
            <a:r>
              <a:rPr lang="en-US" dirty="0" err="1"/>
              <a:t>u</a:t>
            </a:r>
            <a:r>
              <a:rPr lang="en-US" baseline="-25000" dirty="0" err="1"/>
              <a:t>y</a:t>
            </a:r>
            <a:r>
              <a:rPr lang="en-US" baseline="-25000" dirty="0"/>
              <a:t>, </a:t>
            </a:r>
            <a:r>
              <a:rPr lang="en-US" dirty="0" err="1"/>
              <a:t>u</a:t>
            </a:r>
            <a:r>
              <a:rPr lang="en-US" baseline="-25000" dirty="0" err="1"/>
              <a:t>z</a:t>
            </a:r>
            <a:r>
              <a:rPr lang="en-US" dirty="0"/>
              <a:t>) as column vectors</a:t>
            </a:r>
          </a:p>
          <a:p>
            <a:pPr lvl="2">
              <a:lnSpc>
                <a:spcPct val="90000"/>
              </a:lnSpc>
            </a:pPr>
            <a:r>
              <a:rPr lang="en-US" dirty="0" err="1"/>
              <a:t>viewDirectionVector</a:t>
            </a:r>
            <a:r>
              <a:rPr lang="en-US" dirty="0"/>
              <a:t> --&gt; </a:t>
            </a:r>
            <a:r>
              <a:rPr lang="en-US" dirty="0" err="1"/>
              <a:t>u</a:t>
            </a:r>
            <a:r>
              <a:rPr lang="en-US" baseline="-25000" dirty="0" err="1"/>
              <a:t>z</a:t>
            </a:r>
            <a:endParaRPr lang="en-US" baseline="-25000" dirty="0"/>
          </a:p>
          <a:p>
            <a:pPr lvl="2">
              <a:lnSpc>
                <a:spcPct val="90000"/>
              </a:lnSpc>
            </a:pPr>
            <a:r>
              <a:rPr lang="en-US" dirty="0" err="1"/>
              <a:t>viewUpVector</a:t>
            </a:r>
            <a:r>
              <a:rPr lang="en-US" dirty="0"/>
              <a:t> x </a:t>
            </a:r>
            <a:r>
              <a:rPr lang="en-US" dirty="0" err="1"/>
              <a:t>u</a:t>
            </a:r>
            <a:r>
              <a:rPr lang="en-US" baseline="-25000" dirty="0" err="1"/>
              <a:t>z</a:t>
            </a:r>
            <a:r>
              <a:rPr lang="en-US" dirty="0"/>
              <a:t> --&gt; </a:t>
            </a:r>
            <a:r>
              <a:rPr lang="en-US" dirty="0" err="1"/>
              <a:t>u</a:t>
            </a:r>
            <a:r>
              <a:rPr lang="en-US" baseline="-25000" dirty="0" err="1"/>
              <a:t>x</a:t>
            </a:r>
            <a:endParaRPr lang="en-US" baseline="-25000" dirty="0"/>
          </a:p>
          <a:p>
            <a:pPr lvl="2">
              <a:lnSpc>
                <a:spcPct val="90000"/>
              </a:lnSpc>
            </a:pPr>
            <a:r>
              <a:rPr lang="en-US" dirty="0" err="1"/>
              <a:t>u</a:t>
            </a:r>
            <a:r>
              <a:rPr lang="en-US" baseline="-25000" dirty="0" err="1"/>
              <a:t>z</a:t>
            </a:r>
            <a:r>
              <a:rPr lang="en-US" dirty="0"/>
              <a:t> x </a:t>
            </a:r>
            <a:r>
              <a:rPr lang="en-US" dirty="0" err="1"/>
              <a:t>u</a:t>
            </a:r>
            <a:r>
              <a:rPr lang="en-US" baseline="-25000" dirty="0" err="1"/>
              <a:t>x</a:t>
            </a:r>
            <a:r>
              <a:rPr lang="en-US" dirty="0"/>
              <a:t> --&gt; </a:t>
            </a:r>
            <a:r>
              <a:rPr lang="en-US" dirty="0" err="1"/>
              <a:t>u</a:t>
            </a:r>
            <a:r>
              <a:rPr lang="en-US" baseline="-25000" dirty="0" err="1"/>
              <a:t>y</a:t>
            </a:r>
            <a:endParaRPr lang="en-US" baseline="-25000" dirty="0"/>
          </a:p>
          <a:p>
            <a:pPr>
              <a:lnSpc>
                <a:spcPct val="90000"/>
              </a:lnSpc>
            </a:pPr>
            <a:r>
              <a:rPr lang="en-US" dirty="0" err="1"/>
              <a:t>getViewMatrix</a:t>
            </a:r>
            <a:r>
              <a:rPr lang="en-US" dirty="0"/>
              <a:t> = function()</a:t>
            </a:r>
          </a:p>
          <a:p>
            <a:pPr lvl="1">
              <a:lnSpc>
                <a:spcPct val="90000"/>
              </a:lnSpc>
            </a:pPr>
            <a:r>
              <a:rPr lang="en-US" dirty="0"/>
              <a:t>Return a rotated view matrix (after dragging the mouse)</a:t>
            </a:r>
          </a:p>
          <a:p>
            <a:pPr>
              <a:lnSpc>
                <a:spcPct val="90000"/>
              </a:lnSpc>
            </a:pPr>
            <a:r>
              <a:rPr lang="en-US" dirty="0"/>
              <a:t>function </a:t>
            </a:r>
            <a:r>
              <a:rPr lang="en-US" dirty="0" err="1"/>
              <a:t>toRay</a:t>
            </a:r>
            <a:r>
              <a:rPr lang="en-US" dirty="0"/>
              <a:t>(</a:t>
            </a:r>
            <a:r>
              <a:rPr lang="en-US" dirty="0" err="1"/>
              <a:t>x,y</a:t>
            </a:r>
            <a:r>
              <a:rPr lang="en-US" dirty="0"/>
              <a:t>)</a:t>
            </a:r>
          </a:p>
          <a:p>
            <a:pPr lvl="1">
              <a:lnSpc>
                <a:spcPct val="90000"/>
              </a:lnSpc>
            </a:pPr>
            <a:r>
              <a:rPr lang="en-US" dirty="0"/>
              <a:t>Create a ray from the center of the screen to the point on the sphere, which projects onto (</a:t>
            </a:r>
            <a:r>
              <a:rPr lang="en-US" dirty="0" err="1"/>
              <a:t>x,y</a:t>
            </a:r>
            <a:r>
              <a:rPr lang="en-US" dirty="0"/>
              <a:t>)</a:t>
            </a:r>
          </a:p>
          <a:p>
            <a:pPr lvl="1">
              <a:lnSpc>
                <a:spcPct val="90000"/>
              </a:lnSpc>
            </a:pPr>
            <a:r>
              <a:rPr lang="en-US" dirty="0"/>
              <a:t>Sphere origin is the center of screen, and radius is the minimum (width, height)</a:t>
            </a:r>
          </a:p>
          <a:p>
            <a:pPr marL="0" indent="0">
              <a:buNone/>
            </a:pPr>
            <a:endParaRPr lang="en-US" dirty="0"/>
          </a:p>
        </p:txBody>
      </p:sp>
    </p:spTree>
    <p:extLst>
      <p:ext uri="{BB962C8B-B14F-4D97-AF65-F5344CB8AC3E}">
        <p14:creationId xmlns:p14="http://schemas.microsoft.com/office/powerpoint/2010/main" val="103509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a:t>
            </a:r>
            <a:r>
              <a:rPr lang="en-US" dirty="0" err="1" smtClean="0"/>
              <a:t>Rotator.js</a:t>
            </a:r>
            <a:r>
              <a:rPr lang="en-US" dirty="0" smtClean="0"/>
              <a:t> </a:t>
            </a:r>
            <a:r>
              <a:rPr lang="en-US" baseline="30000" dirty="0" smtClean="0">
                <a:cs typeface="Rockwell"/>
              </a:rPr>
              <a:t>[10]</a:t>
            </a:r>
            <a:endParaRPr lang="en-US" dirty="0"/>
          </a:p>
        </p:txBody>
      </p:sp>
      <p:sp>
        <p:nvSpPr>
          <p:cNvPr id="3" name="Content Placeholder 2"/>
          <p:cNvSpPr>
            <a:spLocks noGrp="1"/>
          </p:cNvSpPr>
          <p:nvPr>
            <p:ph idx="1"/>
          </p:nvPr>
        </p:nvSpPr>
        <p:spPr/>
        <p:txBody>
          <a:bodyPr/>
          <a:lstStyle/>
          <a:p>
            <a:r>
              <a:rPr lang="en-US" dirty="0"/>
              <a:t>function </a:t>
            </a:r>
            <a:r>
              <a:rPr lang="en-US" dirty="0" err="1"/>
              <a:t>doMouseDrag</a:t>
            </a:r>
            <a:r>
              <a:rPr lang="en-US" dirty="0"/>
              <a:t>(</a:t>
            </a:r>
            <a:r>
              <a:rPr lang="en-US" dirty="0" err="1"/>
              <a:t>evt</a:t>
            </a:r>
            <a:r>
              <a:rPr lang="en-US" dirty="0"/>
              <a:t>)</a:t>
            </a:r>
          </a:p>
          <a:p>
            <a:pPr lvl="1"/>
            <a:r>
              <a:rPr lang="en-US" dirty="0"/>
              <a:t>Create two rays: ray</a:t>
            </a:r>
            <a:r>
              <a:rPr lang="en-US" baseline="-25000" dirty="0"/>
              <a:t>1</a:t>
            </a:r>
            <a:r>
              <a:rPr lang="en-US" dirty="0"/>
              <a:t>,ray</a:t>
            </a:r>
            <a:r>
              <a:rPr lang="en-US" baseline="-25000" dirty="0"/>
              <a:t>2</a:t>
            </a:r>
          </a:p>
          <a:p>
            <a:pPr lvl="1"/>
            <a:r>
              <a:rPr lang="en-US" dirty="0"/>
              <a:t>map them to world coordinates, by using the view matrix inverse (transpose)</a:t>
            </a:r>
          </a:p>
          <a:p>
            <a:pPr lvl="1"/>
            <a:r>
              <a:rPr lang="en-US" dirty="0" err="1"/>
              <a:t>applyTransvection</a:t>
            </a:r>
            <a:r>
              <a:rPr lang="en-US" dirty="0"/>
              <a:t>(ray</a:t>
            </a:r>
            <a:r>
              <a:rPr lang="en-US" baseline="-25000" dirty="0"/>
              <a:t>1</a:t>
            </a:r>
            <a:r>
              <a:rPr lang="en-US" dirty="0"/>
              <a:t>,ray</a:t>
            </a:r>
            <a:r>
              <a:rPr lang="en-US" baseline="-25000" dirty="0"/>
              <a:t>2</a:t>
            </a:r>
            <a:r>
              <a:rPr lang="en-US" dirty="0"/>
              <a:t>);</a:t>
            </a:r>
          </a:p>
          <a:p>
            <a:r>
              <a:rPr lang="en-US" dirty="0"/>
              <a:t>function </a:t>
            </a:r>
            <a:r>
              <a:rPr lang="en-US" dirty="0" err="1"/>
              <a:t>applyTransvection</a:t>
            </a:r>
            <a:r>
              <a:rPr lang="en-US" dirty="0"/>
              <a:t>(e</a:t>
            </a:r>
            <a:r>
              <a:rPr lang="en-US" baseline="-25000" dirty="0"/>
              <a:t>1</a:t>
            </a:r>
            <a:r>
              <a:rPr lang="en-US" dirty="0"/>
              <a:t>, e</a:t>
            </a:r>
            <a:r>
              <a:rPr lang="en-US" baseline="-25000" dirty="0"/>
              <a:t>2</a:t>
            </a:r>
            <a:r>
              <a:rPr lang="en-US" dirty="0"/>
              <a:t>)</a:t>
            </a:r>
          </a:p>
          <a:p>
            <a:pPr lvl="1"/>
            <a:r>
              <a:rPr lang="en-US" dirty="0"/>
              <a:t>Rotate view matrix (</a:t>
            </a:r>
            <a:r>
              <a:rPr lang="en-US" dirty="0" err="1"/>
              <a:t>u</a:t>
            </a:r>
            <a:r>
              <a:rPr lang="en-US" baseline="-25000" dirty="0" err="1"/>
              <a:t>x</a:t>
            </a:r>
            <a:r>
              <a:rPr lang="en-US" baseline="-25000" dirty="0"/>
              <a:t>, </a:t>
            </a:r>
            <a:r>
              <a:rPr lang="en-US" dirty="0" err="1"/>
              <a:t>u</a:t>
            </a:r>
            <a:r>
              <a:rPr lang="en-US" baseline="-25000" dirty="0" err="1"/>
              <a:t>y</a:t>
            </a:r>
            <a:r>
              <a:rPr lang="en-US" baseline="-25000" dirty="0"/>
              <a:t>, </a:t>
            </a:r>
            <a:r>
              <a:rPr lang="en-US" dirty="0" err="1"/>
              <a:t>u</a:t>
            </a:r>
            <a:r>
              <a:rPr lang="en-US" baseline="-25000" dirty="0" err="1"/>
              <a:t>z</a:t>
            </a:r>
            <a:r>
              <a:rPr lang="en-US" dirty="0"/>
              <a:t>) around (e</a:t>
            </a:r>
            <a:r>
              <a:rPr lang="en-US" baseline="-25000" dirty="0"/>
              <a:t>1</a:t>
            </a:r>
            <a:r>
              <a:rPr lang="en-US" dirty="0"/>
              <a:t> x e</a:t>
            </a:r>
            <a:r>
              <a:rPr lang="en-US" baseline="-25000" dirty="0"/>
              <a:t>2</a:t>
            </a:r>
            <a:r>
              <a:rPr lang="en-US" dirty="0"/>
              <a:t>), by applying two reflections on each vector.</a:t>
            </a:r>
          </a:p>
          <a:p>
            <a:pPr marL="0" indent="0">
              <a:buNone/>
            </a:pPr>
            <a:endParaRPr lang="pt-BR" dirty="0"/>
          </a:p>
          <a:p>
            <a:endParaRPr lang="en-US" dirty="0"/>
          </a:p>
        </p:txBody>
      </p:sp>
    </p:spTree>
    <p:extLst>
      <p:ext uri="{BB962C8B-B14F-4D97-AF65-F5344CB8AC3E}">
        <p14:creationId xmlns:p14="http://schemas.microsoft.com/office/powerpoint/2010/main" val="2550052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That</a:t>
            </a:r>
            <a:r>
              <a:rPr lang="en-US" dirty="0" smtClean="0"/>
              <a:t>’s All Folks</a:t>
            </a:r>
            <a:endParaRPr lang="en-US" dirty="0"/>
          </a:p>
        </p:txBody>
      </p:sp>
      <p:sp>
        <p:nvSpPr>
          <p:cNvPr id="3" name="Content Placeholder 2"/>
          <p:cNvSpPr>
            <a:spLocks noGrp="1"/>
          </p:cNvSpPr>
          <p:nvPr>
            <p:ph idx="1"/>
          </p:nvPr>
        </p:nvSpPr>
        <p:spPr/>
        <p:txBody>
          <a:bodyPr/>
          <a:lstStyle/>
          <a:p>
            <a:r>
              <a:rPr lang="en-US" dirty="0" smtClean="0"/>
              <a:t>Questions?</a:t>
            </a:r>
          </a:p>
          <a:p>
            <a:pPr marL="0" indent="0">
              <a:buNone/>
            </a:pPr>
            <a:endParaRPr lang="en-US" dirty="0"/>
          </a:p>
        </p:txBody>
      </p:sp>
      <p:pic>
        <p:nvPicPr>
          <p:cNvPr id="4" name="Picture 3"/>
          <p:cNvPicPr>
            <a:picLocks noChangeAspect="1"/>
          </p:cNvPicPr>
          <p:nvPr/>
        </p:nvPicPr>
        <p:blipFill>
          <a:blip r:embed="rId2"/>
          <a:stretch>
            <a:fillRect/>
          </a:stretch>
        </p:blipFill>
        <p:spPr>
          <a:xfrm>
            <a:off x="508000" y="2820804"/>
            <a:ext cx="8115300" cy="3022600"/>
          </a:xfrm>
          <a:prstGeom prst="rect">
            <a:avLst/>
          </a:prstGeom>
        </p:spPr>
      </p:pic>
    </p:spTree>
    <p:extLst>
      <p:ext uri="{BB962C8B-B14F-4D97-AF65-F5344CB8AC3E}">
        <p14:creationId xmlns:p14="http://schemas.microsoft.com/office/powerpoint/2010/main" val="3672076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dirty="0"/>
              <a:t>[1]</a:t>
            </a:r>
            <a:r>
              <a:rPr lang="en-US" i="1" dirty="0"/>
              <a:t> ARCBALL:  A User Interface for Specifying Three-Dimensional Orientation Using a Mouse - </a:t>
            </a:r>
            <a:r>
              <a:rPr lang="en-US" dirty="0"/>
              <a:t>Ken </a:t>
            </a:r>
            <a:r>
              <a:rPr lang="en-US" dirty="0" err="1"/>
              <a:t>Shoemake</a:t>
            </a:r>
            <a:endParaRPr lang="en-US" dirty="0"/>
          </a:p>
          <a:p>
            <a:r>
              <a:rPr lang="en-US" dirty="0"/>
              <a:t>[2]</a:t>
            </a:r>
            <a:r>
              <a:rPr lang="en-US" i="1" dirty="0"/>
              <a:t> Advanced Animation and Rendering Techniques –</a:t>
            </a:r>
            <a:r>
              <a:rPr lang="en-US" dirty="0"/>
              <a:t> Alan </a:t>
            </a:r>
            <a:r>
              <a:rPr lang="en-US" dirty="0" smtClean="0"/>
              <a:t>Watt</a:t>
            </a:r>
          </a:p>
          <a:p>
            <a:r>
              <a:rPr lang="en-US" dirty="0" smtClean="0"/>
              <a:t>[3] </a:t>
            </a:r>
            <a:r>
              <a:rPr lang="en-US" dirty="0"/>
              <a:t>https://www.youtube.com/watch?v=zc8b2Jo7mno  </a:t>
            </a:r>
            <a:endParaRPr lang="en-US" dirty="0" smtClean="0"/>
          </a:p>
          <a:p>
            <a:r>
              <a:rPr lang="en-US" dirty="0" smtClean="0"/>
              <a:t>[4] https</a:t>
            </a:r>
            <a:r>
              <a:rPr lang="en-US" dirty="0"/>
              <a:t>://</a:t>
            </a:r>
            <a:r>
              <a:rPr lang="en-US" dirty="0" err="1"/>
              <a:t>sundaram.wordpress.com</a:t>
            </a:r>
            <a:r>
              <a:rPr lang="en-US" dirty="0"/>
              <a:t>/2013/03/08/mathematical-reason-behind-gimbal-lock- </a:t>
            </a:r>
            <a:r>
              <a:rPr lang="en-US" dirty="0" smtClean="0"/>
              <a:t>in</a:t>
            </a:r>
            <a:r>
              <a:rPr lang="en-US" dirty="0"/>
              <a:t>-</a:t>
            </a:r>
            <a:r>
              <a:rPr lang="en-US" dirty="0" err="1"/>
              <a:t>euler</a:t>
            </a:r>
            <a:r>
              <a:rPr lang="en-US" dirty="0"/>
              <a:t>-angles/ </a:t>
            </a:r>
            <a:endParaRPr lang="en-US" dirty="0" smtClean="0"/>
          </a:p>
          <a:p>
            <a:r>
              <a:rPr lang="en-US" dirty="0" smtClean="0"/>
              <a:t>[5]  </a:t>
            </a:r>
            <a:r>
              <a:rPr lang="en-US" dirty="0"/>
              <a:t>http://</a:t>
            </a:r>
            <a:r>
              <a:rPr lang="en-US" dirty="0" err="1"/>
              <a:t>www.universetoday.com</a:t>
            </a:r>
            <a:r>
              <a:rPr lang="en-US" dirty="0"/>
              <a:t>/119984/13-more-things-that- saved-apollo-13-part-9-avoiding-gimbal-lock/ </a:t>
            </a:r>
            <a:endParaRPr lang="en-US" dirty="0"/>
          </a:p>
          <a:p>
            <a:pPr marL="0" indent="0">
              <a:buNone/>
            </a:pPr>
            <a:endParaRPr lang="en-US" dirty="0"/>
          </a:p>
          <a:p>
            <a:endParaRPr lang="en-US" dirty="0"/>
          </a:p>
        </p:txBody>
      </p:sp>
    </p:spTree>
    <p:extLst>
      <p:ext uri="{BB962C8B-B14F-4D97-AF65-F5344CB8AC3E}">
        <p14:creationId xmlns:p14="http://schemas.microsoft.com/office/powerpoint/2010/main" val="235421681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t>
            </a:r>
            <a:endParaRPr lang="en-US" dirty="0"/>
          </a:p>
        </p:txBody>
      </p:sp>
      <p:sp>
        <p:nvSpPr>
          <p:cNvPr id="3" name="Content Placeholder 2"/>
          <p:cNvSpPr>
            <a:spLocks noGrp="1"/>
          </p:cNvSpPr>
          <p:nvPr>
            <p:ph idx="1"/>
          </p:nvPr>
        </p:nvSpPr>
        <p:spPr>
          <a:xfrm>
            <a:off x="498474" y="1981200"/>
            <a:ext cx="7403748" cy="4144963"/>
          </a:xfrm>
        </p:spPr>
        <p:txBody>
          <a:bodyPr>
            <a:normAutofit/>
          </a:bodyPr>
          <a:lstStyle/>
          <a:p>
            <a:r>
              <a:rPr lang="en-US" dirty="0" smtClean="0"/>
              <a:t>[6] https</a:t>
            </a:r>
            <a:r>
              <a:rPr lang="en-US" dirty="0"/>
              <a:t>://www.youtube.com/watch v=mHVwd8gYLnI&amp;nohtml5=False </a:t>
            </a:r>
            <a:endParaRPr lang="en-US" dirty="0" smtClean="0"/>
          </a:p>
          <a:p>
            <a:r>
              <a:rPr lang="en-US" dirty="0" smtClean="0"/>
              <a:t>[7] https</a:t>
            </a:r>
            <a:r>
              <a:rPr lang="en-US" dirty="0"/>
              <a:t>://braintrekking.wordpress.com/2012/08/21/tutorial-of-arcball- without-quaternions/ </a:t>
            </a:r>
            <a:endParaRPr lang="en-US" dirty="0" smtClean="0"/>
          </a:p>
          <a:p>
            <a:r>
              <a:rPr lang="en-US" dirty="0" smtClean="0"/>
              <a:t> [8] https</a:t>
            </a:r>
            <a:r>
              <a:rPr lang="en-US" dirty="0"/>
              <a:t>://</a:t>
            </a:r>
            <a:r>
              <a:rPr lang="en-US" dirty="0" err="1"/>
              <a:t>sureshemre.wordpress.com</a:t>
            </a:r>
            <a:r>
              <a:rPr lang="en-US" dirty="0"/>
              <a:t>/ 2014/07/19/a-rotation-equals-two- reflections/ </a:t>
            </a:r>
            <a:endParaRPr lang="en-US" dirty="0"/>
          </a:p>
          <a:p>
            <a:r>
              <a:rPr lang="en-US" dirty="0" smtClean="0"/>
              <a:t>[9] http</a:t>
            </a:r>
            <a:r>
              <a:rPr lang="en-US" dirty="0"/>
              <a:t>://</a:t>
            </a:r>
            <a:r>
              <a:rPr lang="en-US" dirty="0" err="1"/>
              <a:t>math.hws.edu</a:t>
            </a:r>
            <a:r>
              <a:rPr lang="en-US" dirty="0"/>
              <a:t>/</a:t>
            </a:r>
            <a:r>
              <a:rPr lang="en-US" dirty="0" err="1"/>
              <a:t>eck</a:t>
            </a:r>
            <a:r>
              <a:rPr lang="en-US" dirty="0"/>
              <a:t>/cs424/notes2013/</a:t>
            </a:r>
            <a:r>
              <a:rPr lang="en-US" dirty="0" err="1"/>
              <a:t>webgl</a:t>
            </a:r>
            <a:r>
              <a:rPr lang="en-US" dirty="0"/>
              <a:t>/ skybox-and-reflection/simple-</a:t>
            </a:r>
            <a:r>
              <a:rPr lang="en-US" dirty="0" err="1" smtClean="0"/>
              <a:t>rotator.js</a:t>
            </a:r>
            <a:endParaRPr lang="en-US" dirty="0" smtClean="0"/>
          </a:p>
          <a:p>
            <a:pPr marL="228600" lvl="1">
              <a:spcBef>
                <a:spcPts val="2000"/>
              </a:spcBef>
              <a:buClr>
                <a:schemeClr val="accent1"/>
              </a:buClr>
            </a:pPr>
            <a:r>
              <a:rPr lang="en-US" dirty="0" smtClean="0"/>
              <a:t>[10] </a:t>
            </a:r>
            <a:r>
              <a:rPr lang="pt-BR" sz="1900" dirty="0"/>
              <a:t>http://en.wikipedia.org/wiki/Euler_angles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89278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endParaRPr lang="en-US" dirty="0"/>
          </a:p>
        </p:txBody>
      </p:sp>
      <p:sp>
        <p:nvSpPr>
          <p:cNvPr id="3" name="Content Placeholder 2"/>
          <p:cNvSpPr>
            <a:spLocks noGrp="1"/>
          </p:cNvSpPr>
          <p:nvPr>
            <p:ph idx="1"/>
          </p:nvPr>
        </p:nvSpPr>
        <p:spPr/>
        <p:txBody>
          <a:bodyPr/>
          <a:lstStyle/>
          <a:p>
            <a:r>
              <a:rPr lang="en-US" dirty="0" smtClean="0"/>
              <a:t>Let’s first see what arc ball can do before digging into the theory</a:t>
            </a:r>
            <a:r>
              <a:rPr lang="is-IS" dirty="0" smtClean="0"/>
              <a:t>…</a:t>
            </a:r>
          </a:p>
          <a:p>
            <a:r>
              <a:rPr lang="en-US" dirty="0" smtClean="0">
                <a:hlinkClick r:id="rId2"/>
              </a:rPr>
              <a:t>Go demo go!</a:t>
            </a:r>
            <a:endParaRPr lang="en-US" dirty="0"/>
          </a:p>
        </p:txBody>
      </p:sp>
    </p:spTree>
    <p:extLst>
      <p:ext uri="{BB962C8B-B14F-4D97-AF65-F5344CB8AC3E}">
        <p14:creationId xmlns:p14="http://schemas.microsoft.com/office/powerpoint/2010/main" val="71823161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it useful?</a:t>
            </a:r>
            <a:endParaRPr lang="en-US" dirty="0"/>
          </a:p>
        </p:txBody>
      </p:sp>
      <p:pic>
        <p:nvPicPr>
          <p:cNvPr id="4" name="Content Placeholder 3"/>
          <p:cNvPicPr>
            <a:picLocks noGrp="1" noChangeAspect="1"/>
          </p:cNvPicPr>
          <p:nvPr>
            <p:ph idx="1"/>
          </p:nvPr>
        </p:nvPicPr>
        <p:blipFill>
          <a:blip r:embed="rId2"/>
          <a:srcRect t="1242" b="1242"/>
          <a:stretch>
            <a:fillRect/>
          </a:stretch>
        </p:blipFill>
        <p:spPr/>
      </p:pic>
    </p:spTree>
    <p:extLst>
      <p:ext uri="{BB962C8B-B14F-4D97-AF65-F5344CB8AC3E}">
        <p14:creationId xmlns:p14="http://schemas.microsoft.com/office/powerpoint/2010/main" val="10009183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Convoluted Controls</a:t>
            </a:r>
            <a:endParaRPr lang="en-US" dirty="0"/>
          </a:p>
        </p:txBody>
      </p:sp>
      <p:pic>
        <p:nvPicPr>
          <p:cNvPr id="7" name="Picture 6" descr="IMG_310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262" y="2319772"/>
            <a:ext cx="6113438" cy="4403748"/>
          </a:xfrm>
          <a:prstGeom prst="rect">
            <a:avLst/>
          </a:prstGeom>
        </p:spPr>
      </p:pic>
      <p:sp>
        <p:nvSpPr>
          <p:cNvPr id="8" name="TextBox 7"/>
          <p:cNvSpPr txBox="1"/>
          <p:nvPr/>
        </p:nvSpPr>
        <p:spPr>
          <a:xfrm>
            <a:off x="1601868" y="4926587"/>
            <a:ext cx="3293690" cy="369332"/>
          </a:xfrm>
          <a:prstGeom prst="rect">
            <a:avLst/>
          </a:prstGeom>
          <a:noFill/>
        </p:spPr>
        <p:txBody>
          <a:bodyPr wrap="none" rtlCol="0">
            <a:spAutoFit/>
          </a:bodyPr>
          <a:lstStyle/>
          <a:p>
            <a:r>
              <a:rPr lang="en-US" dirty="0" smtClean="0">
                <a:solidFill>
                  <a:schemeClr val="bg1"/>
                </a:solidFill>
              </a:rPr>
              <a:t>Those are 6 keys for movement!</a:t>
            </a:r>
            <a:endParaRPr lang="en-US" dirty="0">
              <a:solidFill>
                <a:schemeClr val="bg1"/>
              </a:solidFill>
            </a:endParaRPr>
          </a:p>
        </p:txBody>
      </p:sp>
      <p:cxnSp>
        <p:nvCxnSpPr>
          <p:cNvPr id="13" name="Straight Connector 12"/>
          <p:cNvCxnSpPr/>
          <p:nvPr/>
        </p:nvCxnSpPr>
        <p:spPr>
          <a:xfrm>
            <a:off x="1414262" y="3880556"/>
            <a:ext cx="190184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316111" y="3880556"/>
            <a:ext cx="0" cy="77611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1414262" y="4656667"/>
            <a:ext cx="190184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1414262" y="3880556"/>
            <a:ext cx="0" cy="776111"/>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2568222" y="4743143"/>
            <a:ext cx="239889" cy="2699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187957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Those Controls Get Worse</a:t>
            </a:r>
            <a:r>
              <a:rPr lang="is-IS" dirty="0" smtClean="0"/>
              <a:t>…</a:t>
            </a:r>
            <a:endParaRPr lang="en-US" dirty="0"/>
          </a:p>
        </p:txBody>
      </p:sp>
      <p:pic>
        <p:nvPicPr>
          <p:cNvPr id="4" name="Picture 3" descr="funsOfIcarusCrapKey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611" y="2541411"/>
            <a:ext cx="2413000" cy="3060700"/>
          </a:xfrm>
          <a:prstGeom prst="rect">
            <a:avLst/>
          </a:prstGeom>
        </p:spPr>
      </p:pic>
      <p:sp>
        <p:nvSpPr>
          <p:cNvPr id="5" name="TextBox 4"/>
          <p:cNvSpPr txBox="1"/>
          <p:nvPr/>
        </p:nvSpPr>
        <p:spPr>
          <a:xfrm>
            <a:off x="4473222" y="2767189"/>
            <a:ext cx="3810000" cy="2616101"/>
          </a:xfrm>
          <a:prstGeom prst="rect">
            <a:avLst/>
          </a:prstGeom>
          <a:noFill/>
        </p:spPr>
        <p:txBody>
          <a:bodyPr wrap="square" rtlCol="0">
            <a:spAutoFit/>
          </a:bodyPr>
          <a:lstStyle/>
          <a:p>
            <a:pPr algn="ctr"/>
            <a:r>
              <a:rPr lang="en-US" sz="2100" i="1" dirty="0" smtClean="0"/>
              <a:t>Every pilot ought to know</a:t>
            </a:r>
            <a:r>
              <a:rPr lang="is-IS" sz="2100" i="1" dirty="0" smtClean="0"/>
              <a:t>…</a:t>
            </a:r>
          </a:p>
          <a:p>
            <a:pPr algn="ctr"/>
            <a:endParaRPr lang="is-IS" dirty="0"/>
          </a:p>
          <a:p>
            <a:pPr algn="ctr"/>
            <a:r>
              <a:rPr lang="is-IS" dirty="0" smtClean="0"/>
              <a:t>That you have </a:t>
            </a:r>
            <a:r>
              <a:rPr lang="is-IS" b="1" dirty="0" smtClean="0"/>
              <a:t>5</a:t>
            </a:r>
            <a:r>
              <a:rPr lang="is-IS" dirty="0" smtClean="0"/>
              <a:t> action keys. </a:t>
            </a:r>
          </a:p>
          <a:p>
            <a:pPr algn="ctr"/>
            <a:endParaRPr lang="is-IS" dirty="0"/>
          </a:p>
          <a:p>
            <a:pPr algn="ctr"/>
            <a:r>
              <a:rPr lang="is-IS" dirty="0" smtClean="0"/>
              <a:t>That you have </a:t>
            </a:r>
            <a:r>
              <a:rPr lang="is-IS" b="1" dirty="0" smtClean="0"/>
              <a:t>6</a:t>
            </a:r>
            <a:r>
              <a:rPr lang="is-IS" dirty="0" smtClean="0"/>
              <a:t> movement keys. </a:t>
            </a:r>
          </a:p>
          <a:p>
            <a:pPr algn="ctr"/>
            <a:endParaRPr lang="is-IS" dirty="0"/>
          </a:p>
          <a:p>
            <a:pPr algn="ctr"/>
            <a:r>
              <a:rPr lang="is-IS" dirty="0" smtClean="0"/>
              <a:t>And as such...</a:t>
            </a:r>
          </a:p>
          <a:p>
            <a:pPr algn="ctr"/>
            <a:r>
              <a:rPr lang="is-IS" dirty="0" smtClean="0"/>
              <a:t>You have to deal with </a:t>
            </a:r>
            <a:r>
              <a:rPr lang="is-IS" b="1" dirty="0" smtClean="0"/>
              <a:t>11</a:t>
            </a:r>
            <a:r>
              <a:rPr lang="is-IS" dirty="0" smtClean="0"/>
              <a:t> keys simultaneously per game!</a:t>
            </a:r>
            <a:endParaRPr lang="en-US" dirty="0"/>
          </a:p>
        </p:txBody>
      </p:sp>
    </p:spTree>
    <p:extLst>
      <p:ext uri="{BB962C8B-B14F-4D97-AF65-F5344CB8AC3E}">
        <p14:creationId xmlns:p14="http://schemas.microsoft.com/office/powerpoint/2010/main" val="264272072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Rotating </a:t>
            </a:r>
            <a:r>
              <a:rPr lang="en-US" dirty="0"/>
              <a:t>A</a:t>
            </a:r>
            <a:r>
              <a:rPr lang="en-US" dirty="0" smtClean="0"/>
              <a:t>round Vector </a:t>
            </a:r>
            <a:r>
              <a:rPr lang="en-US" dirty="0" err="1" smtClean="0"/>
              <a:t>ê</a:t>
            </a:r>
            <a:r>
              <a:rPr lang="en-US" dirty="0" smtClean="0"/>
              <a:t> </a:t>
            </a:r>
            <a:r>
              <a:rPr lang="en-US" baseline="30000" dirty="0" smtClean="0"/>
              <a:t>[2]</a:t>
            </a:r>
            <a:r>
              <a:rPr lang="en-US" dirty="0" smtClean="0"/>
              <a:t> </a:t>
            </a:r>
            <a:endParaRPr lang="en-US" dirty="0"/>
          </a:p>
        </p:txBody>
      </p:sp>
      <p:sp>
        <p:nvSpPr>
          <p:cNvPr id="4" name="Rectangle 3"/>
          <p:cNvSpPr/>
          <p:nvPr/>
        </p:nvSpPr>
        <p:spPr>
          <a:xfrm>
            <a:off x="4479667" y="3290501"/>
            <a:ext cx="184666" cy="276999"/>
          </a:xfrm>
          <a:prstGeom prst="rect">
            <a:avLst/>
          </a:prstGeom>
        </p:spPr>
        <p:txBody>
          <a:bodyPr wrap="none">
            <a:spAutoFit/>
          </a:bodyPr>
          <a:lstStyle/>
          <a:p>
            <a:r>
              <a:rPr lang="en-US" baseline="30000" dirty="0"/>
              <a:t> </a:t>
            </a:r>
            <a:endParaRPr lang="en-US" dirty="0"/>
          </a:p>
        </p:txBody>
      </p:sp>
      <p:pic>
        <p:nvPicPr>
          <p:cNvPr id="5" name="Picture 4"/>
          <p:cNvPicPr>
            <a:picLocks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498474" y="1703562"/>
            <a:ext cx="4860795" cy="2981324"/>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TextBox 5"/>
          <p:cNvSpPr txBox="1"/>
          <p:nvPr/>
        </p:nvSpPr>
        <p:spPr>
          <a:xfrm>
            <a:off x="498474" y="1185333"/>
            <a:ext cx="4165859" cy="369332"/>
          </a:xfrm>
          <a:prstGeom prst="rect">
            <a:avLst/>
          </a:prstGeom>
          <a:noFill/>
        </p:spPr>
        <p:txBody>
          <a:bodyPr wrap="square" rtlCol="0">
            <a:spAutoFit/>
          </a:bodyPr>
          <a:lstStyle/>
          <a:p>
            <a:r>
              <a:rPr lang="en-US" dirty="0" smtClean="0"/>
              <a:t>P</a:t>
            </a:r>
            <a:r>
              <a:rPr lang="en-US" dirty="0" smtClean="0"/>
              <a:t>’ is described as an orthogonal base </a:t>
            </a:r>
            <a:endParaRPr lang="en-US" dirty="0"/>
          </a:p>
        </p:txBody>
      </p:sp>
      <p:graphicFrame>
        <p:nvGraphicFramePr>
          <p:cNvPr id="7" name="Object 77"/>
          <p:cNvGraphicFramePr>
            <a:graphicFrameLocks noChangeAspect="1"/>
          </p:cNvGraphicFramePr>
          <p:nvPr>
            <p:ph sz="quarter" idx="4294967295"/>
            <p:extLst>
              <p:ext uri="{D42A27DB-BD31-4B8C-83A1-F6EECF244321}">
                <p14:modId xmlns:p14="http://schemas.microsoft.com/office/powerpoint/2010/main" val="3289919363"/>
              </p:ext>
            </p:extLst>
          </p:nvPr>
        </p:nvGraphicFramePr>
        <p:xfrm>
          <a:off x="4563530" y="1154642"/>
          <a:ext cx="1368425" cy="461963"/>
        </p:xfrm>
        <a:graphic>
          <a:graphicData uri="http://schemas.openxmlformats.org/presentationml/2006/ole">
            <mc:AlternateContent xmlns:mc="http://schemas.openxmlformats.org/markup-compatibility/2006">
              <mc:Choice xmlns:v="urn:schemas-microsoft-com:vml" Requires="v">
                <p:oleObj spid="_x0000_s1095" name="Equation" r:id="rId4" imgW="1130040" imgH="380880" progId="Equation.3">
                  <p:embed/>
                </p:oleObj>
              </mc:Choice>
              <mc:Fallback>
                <p:oleObj name="Equation" r:id="rId4" imgW="1130040" imgH="380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3530" y="1154642"/>
                        <a:ext cx="1368425"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62"/>
          <p:cNvGraphicFramePr>
            <a:graphicFrameLocks noChangeAspect="1"/>
          </p:cNvGraphicFramePr>
          <p:nvPr>
            <p:extLst>
              <p:ext uri="{D42A27DB-BD31-4B8C-83A1-F6EECF244321}">
                <p14:modId xmlns:p14="http://schemas.microsoft.com/office/powerpoint/2010/main" val="1483098165"/>
              </p:ext>
            </p:extLst>
          </p:nvPr>
        </p:nvGraphicFramePr>
        <p:xfrm>
          <a:off x="3995738" y="5186007"/>
          <a:ext cx="4495800" cy="317500"/>
        </p:xfrm>
        <a:graphic>
          <a:graphicData uri="http://schemas.openxmlformats.org/presentationml/2006/ole">
            <mc:AlternateContent xmlns:mc="http://schemas.openxmlformats.org/markup-compatibility/2006">
              <mc:Choice xmlns:v="urn:schemas-microsoft-com:vml" Requires="v">
                <p:oleObj spid="_x0000_s1096" name="Equation" r:id="rId6" imgW="4495680" imgH="317160" progId="Equation.3">
                  <p:embed/>
                </p:oleObj>
              </mc:Choice>
              <mc:Fallback>
                <p:oleObj name="Equation" r:id="rId6" imgW="4495680" imgH="3171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5738" y="5186007"/>
                        <a:ext cx="44958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9" name="Object 51"/>
          <p:cNvGraphicFramePr>
            <a:graphicFrameLocks noChangeAspect="1"/>
          </p:cNvGraphicFramePr>
          <p:nvPr>
            <p:ph sz="quarter" idx="4294967295"/>
            <p:extLst>
              <p:ext uri="{D42A27DB-BD31-4B8C-83A1-F6EECF244321}">
                <p14:modId xmlns:p14="http://schemas.microsoft.com/office/powerpoint/2010/main" val="993590942"/>
              </p:ext>
            </p:extLst>
          </p:nvPr>
        </p:nvGraphicFramePr>
        <p:xfrm>
          <a:off x="5580063" y="4033482"/>
          <a:ext cx="1368425" cy="322262"/>
        </p:xfrm>
        <a:graphic>
          <a:graphicData uri="http://schemas.openxmlformats.org/presentationml/2006/ole">
            <mc:AlternateContent xmlns:mc="http://schemas.openxmlformats.org/markup-compatibility/2006">
              <mc:Choice xmlns:v="urn:schemas-microsoft-com:vml" Requires="v">
                <p:oleObj spid="_x0000_s1097" name="Equation" r:id="rId8" imgW="1002960" imgH="330120" progId="Equation.3">
                  <p:embed/>
                </p:oleObj>
              </mc:Choice>
              <mc:Fallback>
                <p:oleObj name="Equation" r:id="rId8" imgW="1002960" imgH="3301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0063" y="4033482"/>
                        <a:ext cx="1368425" cy="322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 name="Object 37"/>
          <p:cNvGraphicFramePr>
            <a:graphicFrameLocks noChangeAspect="1"/>
          </p:cNvGraphicFramePr>
          <p:nvPr>
            <p:ph sz="quarter" idx="4294967295"/>
            <p:extLst>
              <p:ext uri="{D42A27DB-BD31-4B8C-83A1-F6EECF244321}">
                <p14:modId xmlns:p14="http://schemas.microsoft.com/office/powerpoint/2010/main" val="3496706547"/>
              </p:ext>
            </p:extLst>
          </p:nvPr>
        </p:nvGraphicFramePr>
        <p:xfrm>
          <a:off x="5580063" y="2953982"/>
          <a:ext cx="935037" cy="317500"/>
        </p:xfrm>
        <a:graphic>
          <a:graphicData uri="http://schemas.openxmlformats.org/presentationml/2006/ole">
            <mc:AlternateContent xmlns:mc="http://schemas.openxmlformats.org/markup-compatibility/2006">
              <mc:Choice xmlns:v="urn:schemas-microsoft-com:vml" Requires="v">
                <p:oleObj spid="_x0000_s1098" name="Equation" r:id="rId10" imgW="812520" imgH="317160" progId="Equation.3">
                  <p:embed/>
                </p:oleObj>
              </mc:Choice>
              <mc:Fallback>
                <p:oleObj name="Equation" r:id="rId10" imgW="812520" imgH="31716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0063" y="2953982"/>
                        <a:ext cx="93503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1" name="Object 9"/>
          <p:cNvGraphicFramePr>
            <a:graphicFrameLocks noChangeAspect="1"/>
          </p:cNvGraphicFramePr>
          <p:nvPr>
            <p:ph idx="4294967295"/>
            <p:extLst>
              <p:ext uri="{D42A27DB-BD31-4B8C-83A1-F6EECF244321}">
                <p14:modId xmlns:p14="http://schemas.microsoft.com/office/powerpoint/2010/main" val="1943662965"/>
              </p:ext>
            </p:extLst>
          </p:nvPr>
        </p:nvGraphicFramePr>
        <p:xfrm>
          <a:off x="5580063" y="2017357"/>
          <a:ext cx="1008062" cy="304800"/>
        </p:xfrm>
        <a:graphic>
          <a:graphicData uri="http://schemas.openxmlformats.org/presentationml/2006/ole">
            <mc:AlternateContent xmlns:mc="http://schemas.openxmlformats.org/markup-compatibility/2006">
              <mc:Choice xmlns:v="urn:schemas-microsoft-com:vml" Requires="v">
                <p:oleObj spid="_x0000_s1099" name="Equation" r:id="rId12" imgW="888840" imgH="304560" progId="Equation.3">
                  <p:embed/>
                </p:oleObj>
              </mc:Choice>
              <mc:Fallback>
                <p:oleObj name="Equation" r:id="rId12" imgW="888840" imgH="30456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80063" y="2017357"/>
                        <a:ext cx="1008062"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2" name="Object 17"/>
          <p:cNvGraphicFramePr>
            <a:graphicFrameLocks noChangeAspect="1"/>
          </p:cNvGraphicFramePr>
          <p:nvPr>
            <p:ph idx="4294967295"/>
            <p:extLst>
              <p:ext uri="{D42A27DB-BD31-4B8C-83A1-F6EECF244321}">
                <p14:modId xmlns:p14="http://schemas.microsoft.com/office/powerpoint/2010/main" val="2998465455"/>
              </p:ext>
            </p:extLst>
          </p:nvPr>
        </p:nvGraphicFramePr>
        <p:xfrm>
          <a:off x="5580063" y="2449157"/>
          <a:ext cx="1800225" cy="334962"/>
        </p:xfrm>
        <a:graphic>
          <a:graphicData uri="http://schemas.openxmlformats.org/presentationml/2006/ole">
            <mc:AlternateContent xmlns:mc="http://schemas.openxmlformats.org/markup-compatibility/2006">
              <mc:Choice xmlns:v="urn:schemas-microsoft-com:vml" Requires="v">
                <p:oleObj spid="_x0000_s1100" name="Equation" r:id="rId14" imgW="1562040" imgH="330120" progId="Equation.3">
                  <p:embed/>
                </p:oleObj>
              </mc:Choice>
              <mc:Fallback>
                <p:oleObj name="Equation" r:id="rId14" imgW="1562040" imgH="33012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80063" y="2449157"/>
                        <a:ext cx="1800225" cy="334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3" name="Object 40"/>
          <p:cNvGraphicFramePr>
            <a:graphicFrameLocks noChangeAspect="1"/>
          </p:cNvGraphicFramePr>
          <p:nvPr>
            <p:ph sz="quarter" idx="4294967295"/>
            <p:extLst>
              <p:ext uri="{D42A27DB-BD31-4B8C-83A1-F6EECF244321}">
                <p14:modId xmlns:p14="http://schemas.microsoft.com/office/powerpoint/2010/main" val="3249158873"/>
              </p:ext>
            </p:extLst>
          </p:nvPr>
        </p:nvGraphicFramePr>
        <p:xfrm>
          <a:off x="5508625" y="3457219"/>
          <a:ext cx="2808288" cy="404813"/>
        </p:xfrm>
        <a:graphic>
          <a:graphicData uri="http://schemas.openxmlformats.org/presentationml/2006/ole">
            <mc:AlternateContent xmlns:mc="http://schemas.openxmlformats.org/markup-compatibility/2006">
              <mc:Choice xmlns:v="urn:schemas-microsoft-com:vml" Requires="v">
                <p:oleObj spid="_x0000_s1101" name="Equation" r:id="rId16" imgW="2349360" imgH="330120" progId="Equation.3">
                  <p:embed/>
                </p:oleObj>
              </mc:Choice>
              <mc:Fallback>
                <p:oleObj name="Equation" r:id="rId16" imgW="2349360" imgH="33012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508625" y="3457219"/>
                        <a:ext cx="2808288" cy="4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4" name="Object 54"/>
          <p:cNvGraphicFramePr>
            <a:graphicFrameLocks noChangeAspect="1"/>
          </p:cNvGraphicFramePr>
          <p:nvPr>
            <p:ph sz="quarter" idx="4294967295"/>
            <p:extLst>
              <p:ext uri="{D42A27DB-BD31-4B8C-83A1-F6EECF244321}">
                <p14:modId xmlns:p14="http://schemas.microsoft.com/office/powerpoint/2010/main" val="3574501497"/>
              </p:ext>
            </p:extLst>
          </p:nvPr>
        </p:nvGraphicFramePr>
        <p:xfrm>
          <a:off x="5580063" y="4465282"/>
          <a:ext cx="1728787" cy="322262"/>
        </p:xfrm>
        <a:graphic>
          <a:graphicData uri="http://schemas.openxmlformats.org/presentationml/2006/ole">
            <mc:AlternateContent xmlns:mc="http://schemas.openxmlformats.org/markup-compatibility/2006">
              <mc:Choice xmlns:v="urn:schemas-microsoft-com:vml" Requires="v">
                <p:oleObj spid="_x0000_s1102" name="Equation" r:id="rId18" imgW="1358640" imgH="304560" progId="Equation.3">
                  <p:embed/>
                </p:oleObj>
              </mc:Choice>
              <mc:Fallback>
                <p:oleObj name="Equation" r:id="rId18" imgW="1358640" imgH="30456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80063" y="4465282"/>
                        <a:ext cx="1728787" cy="322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5" name="Object 65"/>
          <p:cNvGraphicFramePr>
            <a:graphicFrameLocks noChangeAspect="1"/>
          </p:cNvGraphicFramePr>
          <p:nvPr>
            <p:extLst>
              <p:ext uri="{D42A27DB-BD31-4B8C-83A1-F6EECF244321}">
                <p14:modId xmlns:p14="http://schemas.microsoft.com/office/powerpoint/2010/main" val="3955229070"/>
              </p:ext>
            </p:extLst>
          </p:nvPr>
        </p:nvGraphicFramePr>
        <p:xfrm>
          <a:off x="3995738" y="5638444"/>
          <a:ext cx="4400550" cy="279400"/>
        </p:xfrm>
        <a:graphic>
          <a:graphicData uri="http://schemas.openxmlformats.org/presentationml/2006/ole">
            <mc:AlternateContent xmlns:mc="http://schemas.openxmlformats.org/markup-compatibility/2006">
              <mc:Choice xmlns:v="urn:schemas-microsoft-com:vml" Requires="v">
                <p:oleObj spid="_x0000_s1103" name="Equation" r:id="rId20" imgW="4140000" imgH="279360" progId="Equation.3">
                  <p:embed/>
                </p:oleObj>
              </mc:Choice>
              <mc:Fallback>
                <p:oleObj name="Equation" r:id="rId20" imgW="4140000" imgH="27936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995738" y="5638444"/>
                        <a:ext cx="440055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6" name="Object 66"/>
          <p:cNvGraphicFramePr>
            <a:graphicFrameLocks noChangeAspect="1"/>
          </p:cNvGraphicFramePr>
          <p:nvPr>
            <p:extLst>
              <p:ext uri="{D42A27DB-BD31-4B8C-83A1-F6EECF244321}">
                <p14:modId xmlns:p14="http://schemas.microsoft.com/office/powerpoint/2010/main" val="792956366"/>
              </p:ext>
            </p:extLst>
          </p:nvPr>
        </p:nvGraphicFramePr>
        <p:xfrm>
          <a:off x="3995738" y="6070244"/>
          <a:ext cx="4264025" cy="279400"/>
        </p:xfrm>
        <a:graphic>
          <a:graphicData uri="http://schemas.openxmlformats.org/presentationml/2006/ole">
            <mc:AlternateContent xmlns:mc="http://schemas.openxmlformats.org/markup-compatibility/2006">
              <mc:Choice xmlns:v="urn:schemas-microsoft-com:vml" Requires="v">
                <p:oleObj spid="_x0000_s1104" name="Equation" r:id="rId22" imgW="4012920" imgH="279360" progId="Equation.3">
                  <p:embed/>
                </p:oleObj>
              </mc:Choice>
              <mc:Fallback>
                <p:oleObj name="Equation" r:id="rId22" imgW="4012920" imgH="27936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995738" y="6070244"/>
                        <a:ext cx="4264025"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cxnSp>
        <p:nvCxnSpPr>
          <p:cNvPr id="18" name="Straight Connector 17"/>
          <p:cNvCxnSpPr/>
          <p:nvPr/>
        </p:nvCxnSpPr>
        <p:spPr>
          <a:xfrm>
            <a:off x="3995738" y="6349644"/>
            <a:ext cx="4264025"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40748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Rotation Matrix</a:t>
            </a:r>
            <a:endParaRPr lang="en-US" dirty="0"/>
          </a:p>
        </p:txBody>
      </p:sp>
      <p:sp>
        <p:nvSpPr>
          <p:cNvPr id="3" name="Content Placeholder 2"/>
          <p:cNvSpPr>
            <a:spLocks noGrp="1"/>
          </p:cNvSpPr>
          <p:nvPr>
            <p:ph idx="1"/>
          </p:nvPr>
        </p:nvSpPr>
        <p:spPr>
          <a:xfrm>
            <a:off x="498474" y="1783646"/>
            <a:ext cx="7556313" cy="4144963"/>
          </a:xfrm>
        </p:spPr>
        <p:txBody>
          <a:bodyPr/>
          <a:lstStyle/>
          <a:p>
            <a:r>
              <a:rPr lang="en-US" dirty="0"/>
              <a:t>Rotation about an axis.</a:t>
            </a:r>
          </a:p>
          <a:p>
            <a:endParaRPr lang="en-US" dirty="0"/>
          </a:p>
          <a:p>
            <a:endParaRPr lang="en-US" dirty="0"/>
          </a:p>
          <a:p>
            <a:pPr lvl="1"/>
            <a:r>
              <a:rPr lang="en-US" dirty="0"/>
              <a:t>OpenGL - </a:t>
            </a:r>
            <a:r>
              <a:rPr lang="en-US" dirty="0" err="1"/>
              <a:t>glRotatef</a:t>
            </a:r>
            <a:r>
              <a:rPr lang="en-US" dirty="0"/>
              <a:t>(</a:t>
            </a:r>
            <a:r>
              <a:rPr lang="en-US" b="1" i="1" dirty="0">
                <a:solidFill>
                  <a:srgbClr val="000000"/>
                </a:solidFill>
                <a:sym typeface="Symbol" charset="0"/>
              </a:rPr>
              <a:t></a:t>
            </a:r>
            <a:r>
              <a:rPr lang="en-US" dirty="0"/>
              <a:t>, ex, </a:t>
            </a:r>
            <a:r>
              <a:rPr lang="en-US" dirty="0" err="1"/>
              <a:t>ey</a:t>
            </a:r>
            <a:r>
              <a:rPr lang="en-US" dirty="0"/>
              <a:t>, </a:t>
            </a:r>
            <a:r>
              <a:rPr lang="en-US" dirty="0" err="1"/>
              <a:t>ez</a:t>
            </a:r>
            <a:r>
              <a:rPr lang="en-US" dirty="0"/>
              <a:t>)</a:t>
            </a:r>
            <a:endParaRPr lang="en-US" sz="2200" dirty="0"/>
          </a:p>
          <a:p>
            <a:r>
              <a:rPr lang="en-US" dirty="0"/>
              <a:t>Rotation matrix, after changing coordinate system from          </a:t>
            </a:r>
            <a:r>
              <a:rPr lang="pt-BR" dirty="0" err="1"/>
              <a:t>to</a:t>
            </a:r>
            <a:r>
              <a:rPr lang="pt-BR" dirty="0"/>
              <a:t> </a:t>
            </a:r>
            <a:r>
              <a:rPr lang="pt-BR" dirty="0" err="1"/>
              <a:t>x,y,z</a:t>
            </a:r>
            <a:r>
              <a:rPr lang="pt-BR" dirty="0" smtClean="0"/>
              <a:t>:</a:t>
            </a:r>
            <a:endParaRPr lang="pt-BR" sz="2200" dirty="0"/>
          </a:p>
          <a:p>
            <a:pPr lvl="1"/>
            <a:r>
              <a:rPr lang="en-US" dirty="0"/>
              <a:t>Columns of M are given by: p’(1,0,0), p’(0,1,0), p’(0,0,1)</a:t>
            </a:r>
          </a:p>
          <a:p>
            <a:pPr>
              <a:buFont typeface="Wingdings 3" charset="0"/>
              <a:buNone/>
            </a:pPr>
            <a:endParaRPr lang="en-US" dirty="0"/>
          </a:p>
          <a:p>
            <a:pPr lvl="1"/>
            <a:endParaRPr lang="en-US" dirty="0"/>
          </a:p>
          <a:p>
            <a:endParaRPr lang="en-US" dirty="0"/>
          </a:p>
        </p:txBody>
      </p:sp>
      <p:sp>
        <p:nvSpPr>
          <p:cNvPr id="4" name="TextBox 18"/>
          <p:cNvSpPr txBox="1">
            <a:spLocks noChangeArrowheads="1"/>
          </p:cNvSpPr>
          <p:nvPr/>
        </p:nvSpPr>
        <p:spPr bwMode="auto">
          <a:xfrm>
            <a:off x="1312701" y="2478788"/>
            <a:ext cx="23653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dirty="0" err="1"/>
              <a:t>ê</a:t>
            </a:r>
            <a:r>
              <a:rPr lang="en-US" dirty="0"/>
              <a:t> – axis of rotation</a:t>
            </a:r>
          </a:p>
          <a:p>
            <a:pPr eaLnBrk="1" hangingPunct="1"/>
            <a:r>
              <a:rPr lang="en-US" dirty="0" err="1"/>
              <a:t>θ</a:t>
            </a:r>
            <a:r>
              <a:rPr lang="en-US" dirty="0"/>
              <a:t> – rotation angle</a:t>
            </a:r>
          </a:p>
        </p:txBody>
      </p:sp>
      <p:grpSp>
        <p:nvGrpSpPr>
          <p:cNvPr id="5" name="Group 22"/>
          <p:cNvGrpSpPr>
            <a:grpSpLocks/>
          </p:cNvGrpSpPr>
          <p:nvPr/>
        </p:nvGrpSpPr>
        <p:grpSpPr bwMode="auto">
          <a:xfrm>
            <a:off x="5249333" y="981075"/>
            <a:ext cx="2171345" cy="2701925"/>
            <a:chOff x="2835" y="845"/>
            <a:chExt cx="1000" cy="1378"/>
          </a:xfrm>
        </p:grpSpPr>
        <p:grpSp>
          <p:nvGrpSpPr>
            <p:cNvPr id="6" name="Group 21"/>
            <p:cNvGrpSpPr>
              <a:grpSpLocks/>
            </p:cNvGrpSpPr>
            <p:nvPr/>
          </p:nvGrpSpPr>
          <p:grpSpPr bwMode="auto">
            <a:xfrm>
              <a:off x="2835" y="845"/>
              <a:ext cx="1000" cy="1378"/>
              <a:chOff x="2835" y="845"/>
              <a:chExt cx="1000" cy="1378"/>
            </a:xfrm>
          </p:grpSpPr>
          <p:sp>
            <p:nvSpPr>
              <p:cNvPr id="8" name="Line 32"/>
              <p:cNvSpPr>
                <a:spLocks noChangeShapeType="1"/>
              </p:cNvSpPr>
              <p:nvPr/>
            </p:nvSpPr>
            <p:spPr bwMode="auto">
              <a:xfrm>
                <a:off x="3078" y="1675"/>
                <a:ext cx="668" cy="0"/>
              </a:xfrm>
              <a:prstGeom prst="line">
                <a:avLst/>
              </a:prstGeom>
              <a:noFill/>
              <a:ln w="12700">
                <a:solidFill>
                  <a:srgbClr val="0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9" name="Line 33"/>
              <p:cNvSpPr>
                <a:spLocks noChangeShapeType="1"/>
              </p:cNvSpPr>
              <p:nvPr/>
            </p:nvSpPr>
            <p:spPr bwMode="auto">
              <a:xfrm flipV="1">
                <a:off x="3125" y="909"/>
                <a:ext cx="0" cy="828"/>
              </a:xfrm>
              <a:prstGeom prst="line">
                <a:avLst/>
              </a:prstGeom>
              <a:noFill/>
              <a:ln w="12700">
                <a:solidFill>
                  <a:srgbClr val="0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0" name="Line 34"/>
              <p:cNvSpPr>
                <a:spLocks noChangeShapeType="1"/>
              </p:cNvSpPr>
              <p:nvPr/>
            </p:nvSpPr>
            <p:spPr bwMode="auto">
              <a:xfrm flipH="1">
                <a:off x="2835" y="1619"/>
                <a:ext cx="326" cy="461"/>
              </a:xfrm>
              <a:prstGeom prst="line">
                <a:avLst/>
              </a:prstGeom>
              <a:noFill/>
              <a:ln w="12700">
                <a:solidFill>
                  <a:srgbClr val="0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1" name="Line 35"/>
              <p:cNvSpPr>
                <a:spLocks noChangeShapeType="1"/>
              </p:cNvSpPr>
              <p:nvPr/>
            </p:nvSpPr>
            <p:spPr bwMode="auto">
              <a:xfrm flipV="1">
                <a:off x="3123" y="1360"/>
                <a:ext cx="363" cy="315"/>
              </a:xfrm>
              <a:prstGeom prst="line">
                <a:avLst/>
              </a:prstGeom>
              <a:noFill/>
              <a:ln w="12700">
                <a:solidFill>
                  <a:srgbClr val="000000"/>
                </a:solidFill>
                <a:round/>
                <a:headEnd type="oval" w="med" len="med"/>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2" name="Rectangle 36"/>
              <p:cNvSpPr>
                <a:spLocks noChangeArrowheads="1"/>
              </p:cNvSpPr>
              <p:nvPr/>
            </p:nvSpPr>
            <p:spPr bwMode="auto">
              <a:xfrm>
                <a:off x="2839" y="199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b="1" i="1">
                    <a:solidFill>
                      <a:srgbClr val="000000"/>
                    </a:solidFill>
                    <a:latin typeface="Times New Roman" charset="0"/>
                  </a:rPr>
                  <a:t>x</a:t>
                </a:r>
              </a:p>
            </p:txBody>
          </p:sp>
          <p:sp>
            <p:nvSpPr>
              <p:cNvPr id="13" name="Rectangle 37"/>
              <p:cNvSpPr>
                <a:spLocks noChangeArrowheads="1"/>
              </p:cNvSpPr>
              <p:nvPr/>
            </p:nvSpPr>
            <p:spPr bwMode="auto">
              <a:xfrm>
                <a:off x="3655" y="1648"/>
                <a:ext cx="1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b="1" i="1" dirty="0">
                    <a:solidFill>
                      <a:srgbClr val="000000"/>
                    </a:solidFill>
                    <a:latin typeface="Times New Roman" charset="0"/>
                  </a:rPr>
                  <a:t>y</a:t>
                </a:r>
              </a:p>
            </p:txBody>
          </p:sp>
          <p:sp>
            <p:nvSpPr>
              <p:cNvPr id="14" name="Rectangle 38"/>
              <p:cNvSpPr>
                <a:spLocks noChangeArrowheads="1"/>
              </p:cNvSpPr>
              <p:nvPr/>
            </p:nvSpPr>
            <p:spPr bwMode="auto">
              <a:xfrm>
                <a:off x="2925" y="845"/>
                <a:ext cx="1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b="1" i="1">
                    <a:solidFill>
                      <a:srgbClr val="000000"/>
                    </a:solidFill>
                    <a:latin typeface="Times New Roman" charset="0"/>
                  </a:rPr>
                  <a:t>z</a:t>
                </a:r>
              </a:p>
            </p:txBody>
          </p:sp>
          <p:sp>
            <p:nvSpPr>
              <p:cNvPr id="15" name="Arc 39"/>
              <p:cNvSpPr>
                <a:spLocks/>
              </p:cNvSpPr>
              <p:nvPr/>
            </p:nvSpPr>
            <p:spPr bwMode="auto">
              <a:xfrm rot="3678823" flipH="1">
                <a:off x="3229" y="1480"/>
                <a:ext cx="163" cy="65"/>
              </a:xfrm>
              <a:custGeom>
                <a:avLst/>
                <a:gdLst>
                  <a:gd name="T0" fmla="*/ 136669956 w 29191"/>
                  <a:gd name="T1" fmla="*/ 0 h 43200"/>
                  <a:gd name="T2" fmla="*/ 0 w 29191"/>
                  <a:gd name="T3" fmla="*/ 12000454 h 43200"/>
                  <a:gd name="T4" fmla="*/ 136669956 w 29191"/>
                  <a:gd name="T5" fmla="*/ 6197910 h 43200"/>
                  <a:gd name="T6" fmla="*/ 0 60000 65536"/>
                  <a:gd name="T7" fmla="*/ 0 60000 65536"/>
                  <a:gd name="T8" fmla="*/ 0 60000 65536"/>
                  <a:gd name="T9" fmla="*/ 0 w 29191"/>
                  <a:gd name="T10" fmla="*/ 0 h 43200"/>
                  <a:gd name="T11" fmla="*/ 29191 w 29191"/>
                  <a:gd name="T12" fmla="*/ 43200 h 43200"/>
                </a:gdLst>
                <a:ahLst/>
                <a:cxnLst>
                  <a:cxn ang="T6">
                    <a:pos x="T0" y="T1"/>
                  </a:cxn>
                  <a:cxn ang="T7">
                    <a:pos x="T2" y="T3"/>
                  </a:cxn>
                  <a:cxn ang="T8">
                    <a:pos x="T4" y="T5"/>
                  </a:cxn>
                </a:cxnLst>
                <a:rect l="T9" t="T10" r="T11" b="T12"/>
                <a:pathLst>
                  <a:path w="29191" h="43200" fill="none" extrusionOk="0">
                    <a:moveTo>
                      <a:pt x="7590" y="0"/>
                    </a:moveTo>
                    <a:cubicBezTo>
                      <a:pt x="19520" y="0"/>
                      <a:pt x="29191" y="9670"/>
                      <a:pt x="29191" y="21600"/>
                    </a:cubicBezTo>
                    <a:cubicBezTo>
                      <a:pt x="29191" y="33529"/>
                      <a:pt x="19520" y="43200"/>
                      <a:pt x="7591" y="43200"/>
                    </a:cubicBezTo>
                    <a:cubicBezTo>
                      <a:pt x="4998" y="43200"/>
                      <a:pt x="2427" y="42733"/>
                      <a:pt x="-1" y="41822"/>
                    </a:cubicBezTo>
                  </a:path>
                  <a:path w="29191" h="43200" stroke="0" extrusionOk="0">
                    <a:moveTo>
                      <a:pt x="7590" y="0"/>
                    </a:moveTo>
                    <a:cubicBezTo>
                      <a:pt x="19520" y="0"/>
                      <a:pt x="29191" y="9670"/>
                      <a:pt x="29191" y="21600"/>
                    </a:cubicBezTo>
                    <a:cubicBezTo>
                      <a:pt x="29191" y="33529"/>
                      <a:pt x="19520" y="43200"/>
                      <a:pt x="7591" y="43200"/>
                    </a:cubicBezTo>
                    <a:cubicBezTo>
                      <a:pt x="4998" y="43200"/>
                      <a:pt x="2427" y="42733"/>
                      <a:pt x="-1" y="41822"/>
                    </a:cubicBezTo>
                    <a:lnTo>
                      <a:pt x="7591" y="21600"/>
                    </a:lnTo>
                    <a:close/>
                  </a:path>
                </a:pathLst>
              </a:custGeom>
              <a:noFill/>
              <a:ln w="12700">
                <a:solidFill>
                  <a:srgbClr val="000000"/>
                </a:solidFill>
                <a:round/>
                <a:headEnd type="none" w="sm" len="sm"/>
                <a:tailEnd type="arrow" w="med" len="med"/>
              </a:ln>
              <a:extLst>
                <a:ext uri="{909E8E84-426E-40dd-AFC4-6F175D3DCCD1}">
                  <a14:hiddenFill xmlns:a14="http://schemas.microsoft.com/office/drawing/2010/main">
                    <a:solidFill>
                      <a:srgbClr val="FFFFFF"/>
                    </a:solidFill>
                  </a14:hiddenFill>
                </a:ext>
              </a:extLst>
            </p:spPr>
            <p:txBody>
              <a:bodyPr rot="10800000" vert="eaVert" wrap="none" anchor="ctr"/>
              <a:lstStyle/>
              <a:p>
                <a:endParaRPr lang="en-US"/>
              </a:p>
            </p:txBody>
          </p:sp>
          <p:sp>
            <p:nvSpPr>
              <p:cNvPr id="16" name="Text Box 42"/>
              <p:cNvSpPr txBox="1">
                <a:spLocks noChangeArrowheads="1"/>
              </p:cNvSpPr>
              <p:nvPr/>
            </p:nvSpPr>
            <p:spPr bwMode="auto">
              <a:xfrm>
                <a:off x="3161" y="1249"/>
                <a:ext cx="19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b="1" i="1">
                    <a:solidFill>
                      <a:srgbClr val="000000"/>
                    </a:solidFill>
                    <a:latin typeface="Times New Roman" charset="0"/>
                    <a:sym typeface="Symbol" charset="0"/>
                  </a:rPr>
                  <a:t></a:t>
                </a:r>
              </a:p>
            </p:txBody>
          </p:sp>
        </p:grpSp>
        <p:sp>
          <p:nvSpPr>
            <p:cNvPr id="7" name="TextBox 17"/>
            <p:cNvSpPr txBox="1">
              <a:spLocks noChangeArrowheads="1"/>
            </p:cNvSpPr>
            <p:nvPr/>
          </p:nvSpPr>
          <p:spPr bwMode="auto">
            <a:xfrm>
              <a:off x="3470" y="1162"/>
              <a:ext cx="2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b="1">
                  <a:latin typeface="Times New Roman" charset="0"/>
                  <a:cs typeface="Times New Roman" charset="0"/>
                </a:rPr>
                <a:t>ê</a:t>
              </a:r>
            </a:p>
          </p:txBody>
        </p:sp>
      </p:grpSp>
      <p:graphicFrame>
        <p:nvGraphicFramePr>
          <p:cNvPr id="17" name="Object 30"/>
          <p:cNvGraphicFramePr>
            <a:graphicFrameLocks noChangeAspect="1"/>
          </p:cNvGraphicFramePr>
          <p:nvPr>
            <p:extLst>
              <p:ext uri="{D42A27DB-BD31-4B8C-83A1-F6EECF244321}">
                <p14:modId xmlns:p14="http://schemas.microsoft.com/office/powerpoint/2010/main" val="2165223096"/>
              </p:ext>
            </p:extLst>
          </p:nvPr>
        </p:nvGraphicFramePr>
        <p:xfrm>
          <a:off x="754945" y="5020731"/>
          <a:ext cx="7254875" cy="1303338"/>
        </p:xfrm>
        <a:graphic>
          <a:graphicData uri="http://schemas.openxmlformats.org/presentationml/2006/ole">
            <mc:AlternateContent xmlns:mc="http://schemas.openxmlformats.org/markup-compatibility/2006">
              <mc:Choice xmlns:v="urn:schemas-microsoft-com:vml" Requires="v">
                <p:oleObj spid="_x0000_s11277" name="Equation" r:id="rId3" imgW="5206680" imgH="939600" progId="Equation.3">
                  <p:embed/>
                </p:oleObj>
              </mc:Choice>
              <mc:Fallback>
                <p:oleObj name="Equation" r:id="rId3" imgW="5206680" imgH="939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45" y="5020731"/>
                        <a:ext cx="7254875" cy="1303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23"/>
          <p:cNvGraphicFramePr>
            <a:graphicFrameLocks noChangeAspect="1"/>
          </p:cNvGraphicFramePr>
          <p:nvPr>
            <p:extLst>
              <p:ext uri="{D42A27DB-BD31-4B8C-83A1-F6EECF244321}">
                <p14:modId xmlns:p14="http://schemas.microsoft.com/office/powerpoint/2010/main" val="1083184188"/>
              </p:ext>
            </p:extLst>
          </p:nvPr>
        </p:nvGraphicFramePr>
        <p:xfrm>
          <a:off x="1832321" y="4185353"/>
          <a:ext cx="4791075" cy="292100"/>
        </p:xfrm>
        <a:graphic>
          <a:graphicData uri="http://schemas.openxmlformats.org/presentationml/2006/ole">
            <mc:AlternateContent xmlns:mc="http://schemas.openxmlformats.org/markup-compatibility/2006">
              <mc:Choice xmlns:v="urn:schemas-microsoft-com:vml" Requires="v">
                <p:oleObj spid="_x0000_s11278" name="Equation" r:id="rId5" imgW="4305240" imgH="279360" progId="Equation.3">
                  <p:embed/>
                </p:oleObj>
              </mc:Choice>
              <mc:Fallback>
                <p:oleObj name="Equation" r:id="rId5" imgW="4305240" imgH="2793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2321" y="4185353"/>
                        <a:ext cx="4791075"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248738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Gimbal </a:t>
            </a:r>
            <a:r>
              <a:rPr lang="en-US" dirty="0" smtClean="0"/>
              <a:t>Lock </a:t>
            </a:r>
            <a:r>
              <a:rPr lang="en-US" baseline="30000" dirty="0" smtClean="0"/>
              <a:t>[3]</a:t>
            </a:r>
            <a:endParaRPr lang="en-US" baseline="30000" dirty="0"/>
          </a:p>
        </p:txBody>
      </p:sp>
      <p:sp>
        <p:nvSpPr>
          <p:cNvPr id="3" name="Content Placeholder 2"/>
          <p:cNvSpPr>
            <a:spLocks noGrp="1"/>
          </p:cNvSpPr>
          <p:nvPr>
            <p:ph idx="1"/>
          </p:nvPr>
        </p:nvSpPr>
        <p:spPr/>
        <p:txBody>
          <a:bodyPr/>
          <a:lstStyle/>
          <a:p>
            <a:r>
              <a:rPr lang="en-US" dirty="0" smtClean="0"/>
              <a:t>Loss of one degree of freedom in a 3D, 3-gimbal mechanism</a:t>
            </a:r>
          </a:p>
          <a:p>
            <a:r>
              <a:rPr lang="en-US" dirty="0" smtClean="0"/>
              <a:t>Occurs when the axes of 2 gimbals are driven into a parallel configuration -&gt; locking the system into place</a:t>
            </a:r>
            <a:endParaRPr lang="en-US" dirty="0"/>
          </a:p>
        </p:txBody>
      </p:sp>
      <p:pic>
        <p:nvPicPr>
          <p:cNvPr id="14" name="Picture 13"/>
          <p:cNvPicPr>
            <a:picLocks noChangeAspect="1"/>
          </p:cNvPicPr>
          <p:nvPr/>
        </p:nvPicPr>
        <p:blipFill>
          <a:blip r:embed="rId2"/>
          <a:stretch>
            <a:fillRect/>
          </a:stretch>
        </p:blipFill>
        <p:spPr>
          <a:xfrm>
            <a:off x="5715115" y="3598334"/>
            <a:ext cx="2339671" cy="2330274"/>
          </a:xfrm>
          <a:prstGeom prst="rect">
            <a:avLst/>
          </a:prstGeom>
        </p:spPr>
      </p:pic>
      <p:sp>
        <p:nvSpPr>
          <p:cNvPr id="19" name="TextBox 18"/>
          <p:cNvSpPr txBox="1"/>
          <p:nvPr/>
        </p:nvSpPr>
        <p:spPr>
          <a:xfrm>
            <a:off x="1284111" y="6126163"/>
            <a:ext cx="2540000" cy="646331"/>
          </a:xfrm>
          <a:prstGeom prst="rect">
            <a:avLst/>
          </a:prstGeom>
          <a:noFill/>
        </p:spPr>
        <p:txBody>
          <a:bodyPr wrap="square" rtlCol="0">
            <a:spAutoFit/>
          </a:bodyPr>
          <a:lstStyle/>
          <a:p>
            <a:pPr algn="ctr"/>
            <a:r>
              <a:rPr lang="en-US" dirty="0" smtClean="0"/>
              <a:t>Gyroscope with 3 gimbals</a:t>
            </a:r>
            <a:endParaRPr lang="en-US" dirty="0"/>
          </a:p>
        </p:txBody>
      </p:sp>
      <p:sp>
        <p:nvSpPr>
          <p:cNvPr id="20" name="TextBox 19"/>
          <p:cNvSpPr txBox="1"/>
          <p:nvPr/>
        </p:nvSpPr>
        <p:spPr>
          <a:xfrm>
            <a:off x="5192889" y="6026834"/>
            <a:ext cx="3344333" cy="646331"/>
          </a:xfrm>
          <a:prstGeom prst="rect">
            <a:avLst/>
          </a:prstGeom>
          <a:noFill/>
        </p:spPr>
        <p:txBody>
          <a:bodyPr wrap="square" rtlCol="0">
            <a:spAutoFit/>
          </a:bodyPr>
          <a:lstStyle/>
          <a:p>
            <a:pPr algn="ctr"/>
            <a:r>
              <a:rPr lang="en-US" dirty="0" smtClean="0"/>
              <a:t>Gimbal with roll, pitch, and yaw axis</a:t>
            </a:r>
            <a:endParaRPr lang="en-US" dirty="0"/>
          </a:p>
        </p:txBody>
      </p:sp>
      <p:pic>
        <p:nvPicPr>
          <p:cNvPr id="21" name="Picture 9" descr="3d_gyrosco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73667" y="3598334"/>
            <a:ext cx="3236913" cy="2379662"/>
          </a:xfrm>
          <a:prstGeom prst="rect">
            <a:avLst/>
          </a:prstGeom>
        </p:spPr>
      </p:pic>
    </p:spTree>
    <p:extLst>
      <p:ext uri="{BB962C8B-B14F-4D97-AF65-F5344CB8AC3E}">
        <p14:creationId xmlns:p14="http://schemas.microsoft.com/office/powerpoint/2010/main" val="351021558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1372</TotalTime>
  <Words>1533</Words>
  <Application>Microsoft Macintosh PowerPoint</Application>
  <PresentationFormat>On-screen Show (4:3)</PresentationFormat>
  <Paragraphs>188</Paragraphs>
  <Slides>29</Slides>
  <Notes>1</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29</vt:i4>
      </vt:variant>
    </vt:vector>
  </HeadingPairs>
  <TitlesOfParts>
    <vt:vector size="32" baseType="lpstr">
      <vt:lpstr>Advantage</vt:lpstr>
      <vt:lpstr>Equation</vt:lpstr>
      <vt:lpstr>Microsoft Equation 3.0</vt:lpstr>
      <vt:lpstr>Arcball Technique</vt:lpstr>
      <vt:lpstr>What can we do with it? </vt:lpstr>
      <vt:lpstr>Demo </vt:lpstr>
      <vt:lpstr>Why is it useful?</vt:lpstr>
      <vt:lpstr>Convoluted Controls</vt:lpstr>
      <vt:lpstr>Those Controls Get Worse…</vt:lpstr>
      <vt:lpstr>Rotating Around Vector ê [2] </vt:lpstr>
      <vt:lpstr>Rotation Matrix</vt:lpstr>
      <vt:lpstr>Gimbal Lock [3]</vt:lpstr>
      <vt:lpstr>Gimbal Lock Sucks When You’re in Space [5]</vt:lpstr>
      <vt:lpstr>Gimbal Lock In CG [4]</vt:lpstr>
      <vt:lpstr>Euler Angles and Gimbal Lock [10]</vt:lpstr>
      <vt:lpstr>How to avoid Gimbal Lock?</vt:lpstr>
      <vt:lpstr>Sir Rowan William Hamilton</vt:lpstr>
      <vt:lpstr>Broome Bridge in Dublin [6]</vt:lpstr>
      <vt:lpstr>Quaternions [2]</vt:lpstr>
      <vt:lpstr>Properties of Quaternions [2]</vt:lpstr>
      <vt:lpstr>Orientations as Quaternions [2]</vt:lpstr>
      <vt:lpstr>ArcBall Technique</vt:lpstr>
      <vt:lpstr>Sphere As a Virtual Trackball [7]</vt:lpstr>
      <vt:lpstr>Hemisphere Inscribed in Screen Area [7]</vt:lpstr>
      <vt:lpstr>Angle-axis Transformation [7]</vt:lpstr>
      <vt:lpstr>Rotation as Two Reflections [8]</vt:lpstr>
      <vt:lpstr>Example [8]</vt:lpstr>
      <vt:lpstr>Simple-Rotator.js [10]</vt:lpstr>
      <vt:lpstr>Simple-Rotator.js [10]</vt:lpstr>
      <vt:lpstr>That’s All Folks</vt:lpstr>
      <vt:lpstr>References</vt:lpstr>
      <vt:lpstr>References </vt:lpstr>
    </vt:vector>
  </TitlesOfParts>
  <Company>Iowa State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Arcball Technique</dc:title>
  <dc:creator>Flavia Cavalcanti</dc:creator>
  <cp:lastModifiedBy>Flavia Cavalcanti</cp:lastModifiedBy>
  <cp:revision>31</cp:revision>
  <dcterms:created xsi:type="dcterms:W3CDTF">2016-04-15T19:45:51Z</dcterms:created>
  <dcterms:modified xsi:type="dcterms:W3CDTF">2016-04-17T21:10:31Z</dcterms:modified>
</cp:coreProperties>
</file>